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3"/>
  </p:sldMasterIdLst>
  <p:notesMasterIdLst>
    <p:notesMasterId r:id="rId49"/>
  </p:notesMasterIdLst>
  <p:handoutMasterIdLst>
    <p:handoutMasterId r:id="rId50"/>
  </p:handoutMasterIdLst>
  <p:sldIdLst>
    <p:sldId id="256" r:id="rId4"/>
    <p:sldId id="257" r:id="rId5"/>
    <p:sldId id="300" r:id="rId6"/>
    <p:sldId id="290" r:id="rId7"/>
    <p:sldId id="291" r:id="rId8"/>
    <p:sldId id="289" r:id="rId9"/>
    <p:sldId id="283" r:id="rId10"/>
    <p:sldId id="258" r:id="rId11"/>
    <p:sldId id="259" r:id="rId12"/>
    <p:sldId id="260" r:id="rId13"/>
    <p:sldId id="261" r:id="rId14"/>
    <p:sldId id="262" r:id="rId15"/>
    <p:sldId id="263" r:id="rId16"/>
    <p:sldId id="273" r:id="rId17"/>
    <p:sldId id="264" r:id="rId18"/>
    <p:sldId id="282" r:id="rId19"/>
    <p:sldId id="277" r:id="rId20"/>
    <p:sldId id="292" r:id="rId21"/>
    <p:sldId id="293" r:id="rId22"/>
    <p:sldId id="278" r:id="rId23"/>
    <p:sldId id="265" r:id="rId24"/>
    <p:sldId id="266" r:id="rId25"/>
    <p:sldId id="267" r:id="rId26"/>
    <p:sldId id="269" r:id="rId27"/>
    <p:sldId id="270" r:id="rId28"/>
    <p:sldId id="274" r:id="rId29"/>
    <p:sldId id="276" r:id="rId30"/>
    <p:sldId id="284" r:id="rId31"/>
    <p:sldId id="275" r:id="rId32"/>
    <p:sldId id="279" r:id="rId33"/>
    <p:sldId id="285" r:id="rId34"/>
    <p:sldId id="286" r:id="rId35"/>
    <p:sldId id="288" r:id="rId36"/>
    <p:sldId id="280" r:id="rId37"/>
    <p:sldId id="287" r:id="rId38"/>
    <p:sldId id="281" r:id="rId39"/>
    <p:sldId id="294" r:id="rId40"/>
    <p:sldId id="295" r:id="rId41"/>
    <p:sldId id="296" r:id="rId42"/>
    <p:sldId id="298" r:id="rId43"/>
    <p:sldId id="297" r:id="rId44"/>
    <p:sldId id="299" r:id="rId45"/>
    <p:sldId id="303" r:id="rId46"/>
    <p:sldId id="301" r:id="rId47"/>
    <p:sldId id="302" r:id="rId4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36C8"/>
    <a:srgbClr val="765DD3"/>
    <a:srgbClr val="F5FF31"/>
    <a:srgbClr val="333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74" autoAdjust="0"/>
  </p:normalViewPr>
  <p:slideViewPr>
    <p:cSldViewPr>
      <p:cViewPr varScale="1">
        <p:scale>
          <a:sx n="99" d="100"/>
          <a:sy n="99" d="100"/>
        </p:scale>
        <p:origin x="246" y="90"/>
      </p:cViewPr>
      <p:guideLst>
        <p:guide orient="horz" pos="2160"/>
        <p:guide pos="2880"/>
      </p:guideLst>
    </p:cSldViewPr>
  </p:slideViewPr>
  <p:outlineViewPr>
    <p:cViewPr>
      <p:scale>
        <a:sx n="33" d="100"/>
        <a:sy n="33" d="100"/>
      </p:scale>
      <p:origin x="53"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8" Type="http://schemas.openxmlformats.org/officeDocument/2006/relationships/slide" Target="slides/slide5.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3481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3482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3482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69015E9-38E9-4191-BF08-A905BE59E364}" type="slidenum">
              <a:rPr lang="en-US" altLang="en-US"/>
              <a:pPr/>
              <a:t>‹#›</a:t>
            </a:fld>
            <a:endParaRPr lang="en-US" altLang="en-US"/>
          </a:p>
        </p:txBody>
      </p:sp>
    </p:spTree>
    <p:extLst>
      <p:ext uri="{BB962C8B-B14F-4D97-AF65-F5344CB8AC3E}">
        <p14:creationId xmlns:p14="http://schemas.microsoft.com/office/powerpoint/2010/main" val="5900600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charset="0"/>
              </a:defRPr>
            </a:lvl1pPr>
          </a:lstStyle>
          <a:p>
            <a:pPr>
              <a:defRPr/>
            </a:pPr>
            <a:endParaRPr lang="en-US"/>
          </a:p>
        </p:txBody>
      </p:sp>
      <p:sp>
        <p:nvSpPr>
          <p:cNvPr id="337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charset="0"/>
              </a:defRPr>
            </a:lvl1pPr>
          </a:lstStyle>
          <a:p>
            <a:pPr>
              <a:defRPr/>
            </a:pPr>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charset="0"/>
              </a:defRPr>
            </a:lvl1pPr>
          </a:lstStyle>
          <a:p>
            <a:pPr>
              <a:defRPr/>
            </a:pPr>
            <a:endParaRPr lang="en-U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6FC5876-5C92-4129-88EC-4CBBC1AB6906}" type="slidenum">
              <a:rPr lang="en-US" altLang="en-US"/>
              <a:pPr/>
              <a:t>‹#›</a:t>
            </a:fld>
            <a:endParaRPr lang="en-US" altLang="en-US"/>
          </a:p>
        </p:txBody>
      </p:sp>
    </p:spTree>
    <p:extLst>
      <p:ext uri="{BB962C8B-B14F-4D97-AF65-F5344CB8AC3E}">
        <p14:creationId xmlns:p14="http://schemas.microsoft.com/office/powerpoint/2010/main" val="6857305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5120666E-75A8-44B3-8D9D-5D9959A192D8}" type="slidenum">
              <a:rPr lang="en-US" altLang="en-US" sz="1200"/>
              <a:pPr/>
              <a:t>1</a:t>
            </a:fld>
            <a:endParaRPr lang="en-US" altLang="en-US" sz="120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1108643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3E7D761-C1ED-437B-BD7B-5FB015D14024}" type="slidenum">
              <a:rPr lang="en-US" altLang="en-US" sz="1200"/>
              <a:pPr/>
              <a:t>15</a:t>
            </a:fld>
            <a:endParaRPr lang="en-US" altLang="en-US" sz="120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9488762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4AA764E-24DE-4DDD-8FC7-B4A3E22B49D9}" type="slidenum">
              <a:rPr lang="en-US" altLang="en-US" sz="1200"/>
              <a:pPr/>
              <a:t>21</a:t>
            </a:fld>
            <a:endParaRPr lang="en-US" altLang="en-US" sz="120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7459837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4822CF3-B663-432C-9125-1E6573729923}" type="slidenum">
              <a:rPr lang="en-US" altLang="en-US" sz="1200"/>
              <a:pPr/>
              <a:t>22</a:t>
            </a:fld>
            <a:endParaRPr lang="en-US" altLang="en-US" sz="120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4095547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E583298-B79D-43F6-9C63-86AB187FB4F4}" type="slidenum">
              <a:rPr lang="en-US" altLang="en-US" sz="1200"/>
              <a:pPr/>
              <a:t>23</a:t>
            </a:fld>
            <a:endParaRPr lang="en-US" altLang="en-US" sz="120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2710233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4DE2BFC-4FE3-4EAB-A010-A0B3E6A76070}" type="slidenum">
              <a:rPr lang="en-US" altLang="en-US" sz="1200"/>
              <a:pPr/>
              <a:t>24</a:t>
            </a:fld>
            <a:endParaRPr lang="en-US" altLang="en-US" sz="120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4590383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FAC9A97-8018-4D69-9D29-30929C8D75C4}" type="slidenum">
              <a:rPr lang="en-US" altLang="en-US" sz="1200"/>
              <a:pPr/>
              <a:t>25</a:t>
            </a:fld>
            <a:endParaRPr lang="en-US" altLang="en-US" sz="120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183001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B571F35-6917-4D88-B3DB-BF4B7DD5199E}" type="slidenum">
              <a:rPr lang="en-US" altLang="en-US" sz="1200"/>
              <a:pPr/>
              <a:t>26</a:t>
            </a:fld>
            <a:endParaRPr lang="en-US" altLang="en-US" sz="1200"/>
          </a:p>
        </p:txBody>
      </p:sp>
      <p:sp>
        <p:nvSpPr>
          <p:cNvPr id="65539" name="Rectangle 2"/>
          <p:cNvSpPr>
            <a:spLocks noRot="1" noChangeArrowheads="1" noTextEdit="1"/>
          </p:cNvSpPr>
          <p:nvPr>
            <p:ph type="sldImg"/>
          </p:nvPr>
        </p:nvSpPr>
        <p:spPr>
          <a:ln/>
        </p:spPr>
      </p:sp>
      <p:sp>
        <p:nvSpPr>
          <p:cNvPr id="655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7477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8DF7E4C-A82A-4D9D-B0CA-5F0FD6ECA2EE}" type="slidenum">
              <a:rPr lang="en-US" altLang="en-US" sz="1200"/>
              <a:pPr/>
              <a:t>2</a:t>
            </a:fld>
            <a:endParaRPr lang="en-US" altLang="en-US" sz="120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807800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457A86C0-F277-496D-B089-8268B0A99D43}" type="slidenum">
              <a:rPr lang="en-US" altLang="en-US" sz="1200"/>
              <a:pPr/>
              <a:t>8</a:t>
            </a:fld>
            <a:endParaRPr lang="en-US" altLang="en-US" sz="120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325393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BD949CDC-C954-465D-B444-10E98592AA6E}" type="slidenum">
              <a:rPr lang="en-US" altLang="en-US" sz="1200"/>
              <a:pPr/>
              <a:t>9</a:t>
            </a:fld>
            <a:endParaRPr lang="en-US" altLang="en-US" sz="12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5544087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96EDD0C0-3CE0-48A6-A12B-3869BA96E7D9}" type="slidenum">
              <a:rPr lang="en-US" altLang="en-US" sz="1200"/>
              <a:pPr/>
              <a:t>10</a:t>
            </a:fld>
            <a:endParaRPr lang="en-US" altLang="en-US" sz="120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4131285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EECFA4B-470B-4258-821F-13EA6811C339}" type="slidenum">
              <a:rPr lang="en-US" altLang="en-US" sz="1200"/>
              <a:pPr/>
              <a:t>11</a:t>
            </a:fld>
            <a:endParaRPr lang="en-US" altLang="en-US" sz="120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04479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AD51CC31-A11F-4450-B65A-3D2431ECEFB2}" type="slidenum">
              <a:rPr lang="en-US" altLang="en-US" sz="1200"/>
              <a:pPr/>
              <a:t>12</a:t>
            </a:fld>
            <a:endParaRPr lang="en-US" altLang="en-US" sz="120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37665510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83CDCE26-64C6-45AD-BB73-AC5922583E96}" type="slidenum">
              <a:rPr lang="en-US" altLang="en-US" sz="1200"/>
              <a:pPr/>
              <a:t>13</a:t>
            </a:fld>
            <a:endParaRPr lang="en-US" altLang="en-US" sz="120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1653179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01C88365-9475-4599-90FB-46897C6992B6}" type="slidenum">
              <a:rPr lang="en-US" altLang="en-US" sz="1200"/>
              <a:pPr/>
              <a:t>14</a:t>
            </a:fld>
            <a:endParaRPr lang="en-US" altLang="en-US" sz="120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Times New Roman" panose="02020603050405020304" pitchFamily="18" charset="0"/>
            </a:endParaRPr>
          </a:p>
        </p:txBody>
      </p:sp>
    </p:spTree>
    <p:extLst>
      <p:ext uri="{BB962C8B-B14F-4D97-AF65-F5344CB8AC3E}">
        <p14:creationId xmlns:p14="http://schemas.microsoft.com/office/powerpoint/2010/main" val="22020839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black">
            <a:xfrm>
              <a:off x="1008" y="0"/>
              <a:ext cx="4752"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6" name="Rectangle 4"/>
            <p:cNvSpPr>
              <a:spLocks noChangeArrowheads="1"/>
            </p:cNvSpPr>
            <p:nvPr/>
          </p:nvSpPr>
          <p:spPr bwMode="ltGray">
            <a:xfrm>
              <a:off x="0" y="0"/>
              <a:ext cx="1008"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solidFill>
                  <a:schemeClr val="tx2"/>
                </a:solidFill>
              </a:endParaRPr>
            </a:p>
          </p:txBody>
        </p:sp>
        <p:sp>
          <p:nvSpPr>
            <p:cNvPr id="7" name="Freeform 5"/>
            <p:cNvSpPr>
              <a:spLocks/>
            </p:cNvSpPr>
            <p:nvPr/>
          </p:nvSpPr>
          <p:spPr bwMode="ltGray">
            <a:xfrm>
              <a:off x="0" y="0"/>
              <a:ext cx="5760" cy="2400"/>
            </a:xfrm>
            <a:custGeom>
              <a:avLst/>
              <a:gdLst>
                <a:gd name="T0" fmla="*/ 0 w 5760"/>
                <a:gd name="T1" fmla="*/ 1200 h 2400"/>
                <a:gd name="T2" fmla="*/ 1008 w 5760"/>
                <a:gd name="T3" fmla="*/ 2400 h 2400"/>
                <a:gd name="T4" fmla="*/ 5760 w 5760"/>
                <a:gd name="T5" fmla="*/ 1536 h 2400"/>
                <a:gd name="T6" fmla="*/ 5760 w 5760"/>
                <a:gd name="T7" fmla="*/ 0 h 2400"/>
                <a:gd name="T8" fmla="*/ 0 w 5760"/>
                <a:gd name="T9" fmla="*/ 0 h 2400"/>
                <a:gd name="T10" fmla="*/ 0 w 5760"/>
                <a:gd name="T11" fmla="*/ 1200 h 24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60" h="2400">
                  <a:moveTo>
                    <a:pt x="0" y="1200"/>
                  </a:moveTo>
                  <a:lnTo>
                    <a:pt x="1008" y="2400"/>
                  </a:lnTo>
                  <a:lnTo>
                    <a:pt x="5760" y="1536"/>
                  </a:lnTo>
                  <a:lnTo>
                    <a:pt x="5760" y="0"/>
                  </a:lnTo>
                  <a:lnTo>
                    <a:pt x="0" y="0"/>
                  </a:lnTo>
                  <a:lnTo>
                    <a:pt x="0" y="120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3078" name="Rectangle 6"/>
          <p:cNvSpPr>
            <a:spLocks noGrp="1" noChangeArrowheads="1"/>
          </p:cNvSpPr>
          <p:nvPr>
            <p:ph type="ctrTitle"/>
          </p:nvPr>
        </p:nvSpPr>
        <p:spPr>
          <a:xfrm>
            <a:off x="685800" y="1447800"/>
            <a:ext cx="7772400" cy="1143000"/>
          </a:xfrm>
        </p:spPr>
        <p:txBody>
          <a:bodyPr/>
          <a:lstStyle>
            <a:lvl1pPr>
              <a:defRPr/>
            </a:lvl1pPr>
          </a:lstStyle>
          <a:p>
            <a:r>
              <a:rPr lang="en-US"/>
              <a:t>Click to edit Master title style</a:t>
            </a:r>
          </a:p>
        </p:txBody>
      </p:sp>
      <p:sp>
        <p:nvSpPr>
          <p:cNvPr id="3079" name="Rectangle 7"/>
          <p:cNvSpPr>
            <a:spLocks noGrp="1" noChangeArrowheads="1"/>
          </p:cNvSpPr>
          <p:nvPr>
            <p:ph type="subTitle" idx="1"/>
          </p:nvPr>
        </p:nvSpPr>
        <p:spPr>
          <a:xfrm>
            <a:off x="2057400" y="3886200"/>
            <a:ext cx="6400800" cy="1752600"/>
          </a:xfrm>
        </p:spPr>
        <p:txBody>
          <a:bodyPr/>
          <a:lstStyle>
            <a:lvl1pPr marL="0" indent="0">
              <a:buFontTx/>
              <a:buNone/>
              <a:defRPr/>
            </a:lvl1pPr>
          </a:lstStyle>
          <a:p>
            <a:r>
              <a:rPr lang="en-US"/>
              <a:t>Click to edit Master subtitle style</a:t>
            </a:r>
          </a:p>
        </p:txBody>
      </p:sp>
      <p:sp>
        <p:nvSpPr>
          <p:cNvPr id="8" name="Rectangle 8"/>
          <p:cNvSpPr>
            <a:spLocks noGrp="1" noChangeArrowheads="1"/>
          </p:cNvSpPr>
          <p:nvPr>
            <p:ph type="dt" sz="half" idx="10"/>
          </p:nvPr>
        </p:nvSpPr>
        <p:spPr>
          <a:xfrm>
            <a:off x="1676400" y="6400800"/>
            <a:ext cx="1905000" cy="457200"/>
          </a:xfrm>
        </p:spPr>
        <p:txBody>
          <a:bodyPr/>
          <a:lstStyle>
            <a:lvl1pPr>
              <a:defRPr>
                <a:solidFill>
                  <a:srgbClr val="808080"/>
                </a:solidFill>
              </a:defRPr>
            </a:lvl1pPr>
          </a:lstStyle>
          <a:p>
            <a:pPr>
              <a:defRPr/>
            </a:pPr>
            <a:endParaRPr lang="en-US"/>
          </a:p>
        </p:txBody>
      </p:sp>
      <p:sp>
        <p:nvSpPr>
          <p:cNvPr id="9" name="Rectangle 9"/>
          <p:cNvSpPr>
            <a:spLocks noGrp="1" noChangeArrowheads="1"/>
          </p:cNvSpPr>
          <p:nvPr>
            <p:ph type="ftr" sz="quarter" idx="11"/>
          </p:nvPr>
        </p:nvSpPr>
        <p:spPr>
          <a:xfrm>
            <a:off x="3962400" y="6400800"/>
            <a:ext cx="2895600" cy="457200"/>
          </a:xfrm>
        </p:spPr>
        <p:txBody>
          <a:bodyPr/>
          <a:lstStyle>
            <a:lvl1pPr>
              <a:defRPr>
                <a:solidFill>
                  <a:srgbClr val="808080"/>
                </a:solidFill>
              </a:defRPr>
            </a:lvl1pPr>
          </a:lstStyle>
          <a:p>
            <a:pPr>
              <a:defRPr/>
            </a:pPr>
            <a:endParaRPr lang="en-US"/>
          </a:p>
        </p:txBody>
      </p:sp>
      <p:sp>
        <p:nvSpPr>
          <p:cNvPr id="10" name="Rectangle 10"/>
          <p:cNvSpPr>
            <a:spLocks noGrp="1" noChangeArrowheads="1"/>
          </p:cNvSpPr>
          <p:nvPr>
            <p:ph type="sldNum" sz="quarter" idx="12"/>
          </p:nvPr>
        </p:nvSpPr>
        <p:spPr>
          <a:xfrm>
            <a:off x="7239000" y="6400800"/>
            <a:ext cx="1905000" cy="457200"/>
          </a:xfrm>
        </p:spPr>
        <p:txBody>
          <a:bodyPr/>
          <a:lstStyle>
            <a:lvl1pPr>
              <a:defRPr>
                <a:solidFill>
                  <a:srgbClr val="808080"/>
                </a:solidFill>
              </a:defRPr>
            </a:lvl1pPr>
          </a:lstStyle>
          <a:p>
            <a:fld id="{F187B681-1553-4B30-A6A2-C697F35596E5}" type="slidenum">
              <a:rPr lang="en-US" altLang="en-US"/>
              <a:pPr/>
              <a:t>‹#›</a:t>
            </a:fld>
            <a:endParaRPr lang="en-US" altLang="en-US"/>
          </a:p>
        </p:txBody>
      </p:sp>
    </p:spTree>
    <p:extLst>
      <p:ext uri="{BB962C8B-B14F-4D97-AF65-F5344CB8AC3E}">
        <p14:creationId xmlns:p14="http://schemas.microsoft.com/office/powerpoint/2010/main" val="1740219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B29CA003-3E8F-4AB8-A752-A189183218CB}" type="slidenum">
              <a:rPr lang="en-US" altLang="en-US"/>
              <a:pPr/>
              <a:t>‹#›</a:t>
            </a:fld>
            <a:endParaRPr lang="en-US" altLang="en-US"/>
          </a:p>
        </p:txBody>
      </p:sp>
    </p:spTree>
    <p:extLst>
      <p:ext uri="{BB962C8B-B14F-4D97-AF65-F5344CB8AC3E}">
        <p14:creationId xmlns:p14="http://schemas.microsoft.com/office/powerpoint/2010/main" val="2356822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1663" y="152400"/>
            <a:ext cx="208756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6113463"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C28280F5-B687-466B-A553-8BC4F1DA09CB}" type="slidenum">
              <a:rPr lang="en-US" altLang="en-US"/>
              <a:pPr/>
              <a:t>‹#›</a:t>
            </a:fld>
            <a:endParaRPr lang="en-US" altLang="en-US"/>
          </a:p>
        </p:txBody>
      </p:sp>
    </p:spTree>
    <p:extLst>
      <p:ext uri="{BB962C8B-B14F-4D97-AF65-F5344CB8AC3E}">
        <p14:creationId xmlns:p14="http://schemas.microsoft.com/office/powerpoint/2010/main" val="649023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266825"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5229225"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4FD1265C-9B12-4E40-AF0E-CDBA8DC0A0ED}" type="slidenum">
              <a:rPr lang="en-US" altLang="en-US"/>
              <a:pPr/>
              <a:t>‹#›</a:t>
            </a:fld>
            <a:endParaRPr lang="en-US" altLang="en-US"/>
          </a:p>
        </p:txBody>
      </p:sp>
    </p:spTree>
    <p:extLst>
      <p:ext uri="{BB962C8B-B14F-4D97-AF65-F5344CB8AC3E}">
        <p14:creationId xmlns:p14="http://schemas.microsoft.com/office/powerpoint/2010/main" val="1868404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3792DFCE-636B-4442-9FBE-4DE4B5A05C6C}" type="slidenum">
              <a:rPr lang="en-US" altLang="en-US"/>
              <a:pPr/>
              <a:t>‹#›</a:t>
            </a:fld>
            <a:endParaRPr lang="en-US" altLang="en-US"/>
          </a:p>
        </p:txBody>
      </p:sp>
    </p:spTree>
    <p:extLst>
      <p:ext uri="{BB962C8B-B14F-4D97-AF65-F5344CB8AC3E}">
        <p14:creationId xmlns:p14="http://schemas.microsoft.com/office/powerpoint/2010/main" val="3328253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a:p>
        </p:txBody>
      </p:sp>
      <p:sp>
        <p:nvSpPr>
          <p:cNvPr id="5" name="Rectangle 9"/>
          <p:cNvSpPr>
            <a:spLocks noGrp="1" noChangeArrowheads="1"/>
          </p:cNvSpPr>
          <p:nvPr>
            <p:ph type="ftr" sz="quarter" idx="11"/>
          </p:nvPr>
        </p:nvSpPr>
        <p:spPr>
          <a:ln/>
        </p:spPr>
        <p:txBody>
          <a:bodyPr/>
          <a:lstStyle>
            <a:lvl1pPr>
              <a:defRPr/>
            </a:lvl1pPr>
          </a:lstStyle>
          <a:p>
            <a:pPr>
              <a:defRPr/>
            </a:pPr>
            <a:endParaRPr lang="en-US"/>
          </a:p>
        </p:txBody>
      </p:sp>
      <p:sp>
        <p:nvSpPr>
          <p:cNvPr id="6" name="Rectangle 10"/>
          <p:cNvSpPr>
            <a:spLocks noGrp="1" noChangeArrowheads="1"/>
          </p:cNvSpPr>
          <p:nvPr>
            <p:ph type="sldNum" sz="quarter" idx="12"/>
          </p:nvPr>
        </p:nvSpPr>
        <p:spPr>
          <a:ln/>
        </p:spPr>
        <p:txBody>
          <a:bodyPr/>
          <a:lstStyle>
            <a:lvl1pPr>
              <a:defRPr/>
            </a:lvl1pPr>
          </a:lstStyle>
          <a:p>
            <a:fld id="{59FBA69E-7A39-4F19-827A-56F844EE56E9}" type="slidenum">
              <a:rPr lang="en-US" altLang="en-US"/>
              <a:pPr/>
              <a:t>‹#›</a:t>
            </a:fld>
            <a:endParaRPr lang="en-US" altLang="en-US"/>
          </a:p>
        </p:txBody>
      </p:sp>
    </p:spTree>
    <p:extLst>
      <p:ext uri="{BB962C8B-B14F-4D97-AF65-F5344CB8AC3E}">
        <p14:creationId xmlns:p14="http://schemas.microsoft.com/office/powerpoint/2010/main" val="2677543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668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292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BC7E5107-80D8-4CCC-AE07-60C4912FB5D3}" type="slidenum">
              <a:rPr lang="en-US" altLang="en-US"/>
              <a:pPr/>
              <a:t>‹#›</a:t>
            </a:fld>
            <a:endParaRPr lang="en-US" altLang="en-US"/>
          </a:p>
        </p:txBody>
      </p:sp>
    </p:spTree>
    <p:extLst>
      <p:ext uri="{BB962C8B-B14F-4D97-AF65-F5344CB8AC3E}">
        <p14:creationId xmlns:p14="http://schemas.microsoft.com/office/powerpoint/2010/main" val="2050808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a:p>
        </p:txBody>
      </p:sp>
      <p:sp>
        <p:nvSpPr>
          <p:cNvPr id="8" name="Rectangle 9"/>
          <p:cNvSpPr>
            <a:spLocks noGrp="1" noChangeArrowheads="1"/>
          </p:cNvSpPr>
          <p:nvPr>
            <p:ph type="ftr" sz="quarter" idx="11"/>
          </p:nvPr>
        </p:nvSpPr>
        <p:spPr>
          <a:ln/>
        </p:spPr>
        <p:txBody>
          <a:bodyPr/>
          <a:lstStyle>
            <a:lvl1pPr>
              <a:defRPr/>
            </a:lvl1pPr>
          </a:lstStyle>
          <a:p>
            <a:pPr>
              <a:defRPr/>
            </a:pPr>
            <a:endParaRPr lang="en-US"/>
          </a:p>
        </p:txBody>
      </p:sp>
      <p:sp>
        <p:nvSpPr>
          <p:cNvPr id="9" name="Rectangle 10"/>
          <p:cNvSpPr>
            <a:spLocks noGrp="1" noChangeArrowheads="1"/>
          </p:cNvSpPr>
          <p:nvPr>
            <p:ph type="sldNum" sz="quarter" idx="12"/>
          </p:nvPr>
        </p:nvSpPr>
        <p:spPr>
          <a:ln/>
        </p:spPr>
        <p:txBody>
          <a:bodyPr/>
          <a:lstStyle>
            <a:lvl1pPr>
              <a:defRPr/>
            </a:lvl1pPr>
          </a:lstStyle>
          <a:p>
            <a:fld id="{266ED91E-E690-4E14-A265-0B715E89A522}" type="slidenum">
              <a:rPr lang="en-US" altLang="en-US"/>
              <a:pPr/>
              <a:t>‹#›</a:t>
            </a:fld>
            <a:endParaRPr lang="en-US" altLang="en-US"/>
          </a:p>
        </p:txBody>
      </p:sp>
    </p:spTree>
    <p:extLst>
      <p:ext uri="{BB962C8B-B14F-4D97-AF65-F5344CB8AC3E}">
        <p14:creationId xmlns:p14="http://schemas.microsoft.com/office/powerpoint/2010/main" val="385195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a:p>
        </p:txBody>
      </p:sp>
      <p:sp>
        <p:nvSpPr>
          <p:cNvPr id="4" name="Rectangle 9"/>
          <p:cNvSpPr>
            <a:spLocks noGrp="1" noChangeArrowheads="1"/>
          </p:cNvSpPr>
          <p:nvPr>
            <p:ph type="ftr" sz="quarter" idx="11"/>
          </p:nvPr>
        </p:nvSpPr>
        <p:spPr>
          <a:ln/>
        </p:spPr>
        <p:txBody>
          <a:bodyPr/>
          <a:lstStyle>
            <a:lvl1pPr>
              <a:defRPr/>
            </a:lvl1pPr>
          </a:lstStyle>
          <a:p>
            <a:pPr>
              <a:defRPr/>
            </a:pPr>
            <a:endParaRPr lang="en-US"/>
          </a:p>
        </p:txBody>
      </p:sp>
      <p:sp>
        <p:nvSpPr>
          <p:cNvPr id="5" name="Rectangle 10"/>
          <p:cNvSpPr>
            <a:spLocks noGrp="1" noChangeArrowheads="1"/>
          </p:cNvSpPr>
          <p:nvPr>
            <p:ph type="sldNum" sz="quarter" idx="12"/>
          </p:nvPr>
        </p:nvSpPr>
        <p:spPr>
          <a:ln/>
        </p:spPr>
        <p:txBody>
          <a:bodyPr/>
          <a:lstStyle>
            <a:lvl1pPr>
              <a:defRPr/>
            </a:lvl1pPr>
          </a:lstStyle>
          <a:p>
            <a:fld id="{1FC7D8E8-BB0B-4DBE-9DBA-A7F3470E2095}" type="slidenum">
              <a:rPr lang="en-US" altLang="en-US"/>
              <a:pPr/>
              <a:t>‹#›</a:t>
            </a:fld>
            <a:endParaRPr lang="en-US" altLang="en-US"/>
          </a:p>
        </p:txBody>
      </p:sp>
    </p:spTree>
    <p:extLst>
      <p:ext uri="{BB962C8B-B14F-4D97-AF65-F5344CB8AC3E}">
        <p14:creationId xmlns:p14="http://schemas.microsoft.com/office/powerpoint/2010/main" val="37512553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a:p>
        </p:txBody>
      </p:sp>
      <p:sp>
        <p:nvSpPr>
          <p:cNvPr id="3" name="Rectangle 9"/>
          <p:cNvSpPr>
            <a:spLocks noGrp="1" noChangeArrowheads="1"/>
          </p:cNvSpPr>
          <p:nvPr>
            <p:ph type="ftr" sz="quarter" idx="11"/>
          </p:nvPr>
        </p:nvSpPr>
        <p:spPr>
          <a:ln/>
        </p:spPr>
        <p:txBody>
          <a:bodyPr/>
          <a:lstStyle>
            <a:lvl1pPr>
              <a:defRPr/>
            </a:lvl1pPr>
          </a:lstStyle>
          <a:p>
            <a:pPr>
              <a:defRPr/>
            </a:pPr>
            <a:endParaRPr lang="en-US"/>
          </a:p>
        </p:txBody>
      </p:sp>
      <p:sp>
        <p:nvSpPr>
          <p:cNvPr id="4" name="Rectangle 10"/>
          <p:cNvSpPr>
            <a:spLocks noGrp="1" noChangeArrowheads="1"/>
          </p:cNvSpPr>
          <p:nvPr>
            <p:ph type="sldNum" sz="quarter" idx="12"/>
          </p:nvPr>
        </p:nvSpPr>
        <p:spPr>
          <a:ln/>
        </p:spPr>
        <p:txBody>
          <a:bodyPr/>
          <a:lstStyle>
            <a:lvl1pPr>
              <a:defRPr/>
            </a:lvl1pPr>
          </a:lstStyle>
          <a:p>
            <a:fld id="{53DA598A-BB54-49D6-8E2B-F4090054A07C}" type="slidenum">
              <a:rPr lang="en-US" altLang="en-US"/>
              <a:pPr/>
              <a:t>‹#›</a:t>
            </a:fld>
            <a:endParaRPr lang="en-US" altLang="en-US"/>
          </a:p>
        </p:txBody>
      </p:sp>
    </p:spTree>
    <p:extLst>
      <p:ext uri="{BB962C8B-B14F-4D97-AF65-F5344CB8AC3E}">
        <p14:creationId xmlns:p14="http://schemas.microsoft.com/office/powerpoint/2010/main" val="264908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95A034AB-1000-4FFF-8BCF-66E2161EFCB9}" type="slidenum">
              <a:rPr lang="en-US" altLang="en-US"/>
              <a:pPr/>
              <a:t>‹#›</a:t>
            </a:fld>
            <a:endParaRPr lang="en-US" altLang="en-US"/>
          </a:p>
        </p:txBody>
      </p:sp>
    </p:spTree>
    <p:extLst>
      <p:ext uri="{BB962C8B-B14F-4D97-AF65-F5344CB8AC3E}">
        <p14:creationId xmlns:p14="http://schemas.microsoft.com/office/powerpoint/2010/main" val="3261786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a:p>
        </p:txBody>
      </p:sp>
      <p:sp>
        <p:nvSpPr>
          <p:cNvPr id="6" name="Rectangle 9"/>
          <p:cNvSpPr>
            <a:spLocks noGrp="1" noChangeArrowheads="1"/>
          </p:cNvSpPr>
          <p:nvPr>
            <p:ph type="ftr" sz="quarter" idx="11"/>
          </p:nvPr>
        </p:nvSpPr>
        <p:spPr>
          <a:ln/>
        </p:spPr>
        <p:txBody>
          <a:bodyPr/>
          <a:lstStyle>
            <a:lvl1pPr>
              <a:defRPr/>
            </a:lvl1pPr>
          </a:lstStyle>
          <a:p>
            <a:pPr>
              <a:defRPr/>
            </a:pPr>
            <a:endParaRPr lang="en-US"/>
          </a:p>
        </p:txBody>
      </p:sp>
      <p:sp>
        <p:nvSpPr>
          <p:cNvPr id="7" name="Rectangle 10"/>
          <p:cNvSpPr>
            <a:spLocks noGrp="1" noChangeArrowheads="1"/>
          </p:cNvSpPr>
          <p:nvPr>
            <p:ph type="sldNum" sz="quarter" idx="12"/>
          </p:nvPr>
        </p:nvSpPr>
        <p:spPr>
          <a:ln/>
        </p:spPr>
        <p:txBody>
          <a:bodyPr/>
          <a:lstStyle>
            <a:lvl1pPr>
              <a:defRPr/>
            </a:lvl1pPr>
          </a:lstStyle>
          <a:p>
            <a:fld id="{F70AF403-34F1-4EF4-8712-655B01390DE4}" type="slidenum">
              <a:rPr lang="en-US" altLang="en-US"/>
              <a:pPr/>
              <a:t>‹#›</a:t>
            </a:fld>
            <a:endParaRPr lang="en-US" altLang="en-US"/>
          </a:p>
        </p:txBody>
      </p:sp>
    </p:spTree>
    <p:extLst>
      <p:ext uri="{BB962C8B-B14F-4D97-AF65-F5344CB8AC3E}">
        <p14:creationId xmlns:p14="http://schemas.microsoft.com/office/powerpoint/2010/main" val="306530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folHlink"/>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32" name="Rectangle 3"/>
            <p:cNvSpPr>
              <a:spLocks noChangeArrowheads="1"/>
            </p:cNvSpPr>
            <p:nvPr/>
          </p:nvSpPr>
          <p:spPr bwMode="blackGray">
            <a:xfrm>
              <a:off x="1008" y="0"/>
              <a:ext cx="4752" cy="432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endParaRPr lang="en-US" altLang="en-US"/>
            </a:p>
          </p:txBody>
        </p:sp>
        <p:sp>
          <p:nvSpPr>
            <p:cNvPr id="1033" name="Rectangle 4"/>
            <p:cNvSpPr>
              <a:spLocks noChangeArrowheads="1"/>
            </p:cNvSpPr>
            <p:nvPr/>
          </p:nvSpPr>
          <p:spPr bwMode="ltGray">
            <a:xfrm>
              <a:off x="0" y="0"/>
              <a:ext cx="1008" cy="4320"/>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en-US" altLang="en-US">
                <a:solidFill>
                  <a:schemeClr val="tx2"/>
                </a:solidFill>
              </a:endParaRPr>
            </a:p>
          </p:txBody>
        </p:sp>
        <p:sp>
          <p:nvSpPr>
            <p:cNvPr id="1034" name="Freeform 5"/>
            <p:cNvSpPr>
              <a:spLocks/>
            </p:cNvSpPr>
            <p:nvPr/>
          </p:nvSpPr>
          <p:spPr bwMode="ltGray">
            <a:xfrm>
              <a:off x="0" y="0"/>
              <a:ext cx="5760" cy="1200"/>
            </a:xfrm>
            <a:custGeom>
              <a:avLst/>
              <a:gdLst>
                <a:gd name="T0" fmla="*/ 0 w 5760"/>
                <a:gd name="T1" fmla="*/ 0 h 1200"/>
                <a:gd name="T2" fmla="*/ 1008 w 5760"/>
                <a:gd name="T3" fmla="*/ 1200 h 1200"/>
                <a:gd name="T4" fmla="*/ 5760 w 5760"/>
                <a:gd name="T5" fmla="*/ 336 h 1200"/>
                <a:gd name="T6" fmla="*/ 5760 w 5760"/>
                <a:gd name="T7" fmla="*/ 0 h 1200"/>
                <a:gd name="T8" fmla="*/ 0 w 5760"/>
                <a:gd name="T9" fmla="*/ 0 h 120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5760" h="1200">
                  <a:moveTo>
                    <a:pt x="0" y="0"/>
                  </a:moveTo>
                  <a:lnTo>
                    <a:pt x="1008" y="1200"/>
                  </a:lnTo>
                  <a:lnTo>
                    <a:pt x="5760" y="336"/>
                  </a:lnTo>
                  <a:lnTo>
                    <a:pt x="5760" y="0"/>
                  </a:lnTo>
                  <a:lnTo>
                    <a:pt x="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p>
          </p:txBody>
        </p:sp>
      </p:grpSp>
      <p:sp>
        <p:nvSpPr>
          <p:cNvPr id="1027" name="Rectangle 6"/>
          <p:cNvSpPr>
            <a:spLocks noGrp="1" noChangeArrowheads="1"/>
          </p:cNvSpPr>
          <p:nvPr>
            <p:ph type="title"/>
          </p:nvPr>
        </p:nvSpPr>
        <p:spPr bwMode="auto">
          <a:xfrm>
            <a:off x="6858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Rectangle 7"/>
          <p:cNvSpPr>
            <a:spLocks noGrp="1" noChangeArrowheads="1"/>
          </p:cNvSpPr>
          <p:nvPr>
            <p:ph type="body" idx="1"/>
          </p:nvPr>
        </p:nvSpPr>
        <p:spPr bwMode="white">
          <a:xfrm>
            <a:off x="12668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6" name="Rectangle 8"/>
          <p:cNvSpPr>
            <a:spLocks noGrp="1" noChangeArrowheads="1"/>
          </p:cNvSpPr>
          <p:nvPr>
            <p:ph type="dt" sz="half" idx="2"/>
          </p:nvPr>
        </p:nvSpPr>
        <p:spPr bwMode="auto">
          <a:xfrm>
            <a:off x="16002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folHlink"/>
                </a:solidFill>
                <a:latin typeface="+mn-lt"/>
              </a:defRPr>
            </a:lvl1pPr>
          </a:lstStyle>
          <a:p>
            <a:pPr>
              <a:defRPr/>
            </a:pPr>
            <a:endParaRPr lang="en-US"/>
          </a:p>
        </p:txBody>
      </p:sp>
      <p:sp>
        <p:nvSpPr>
          <p:cNvPr id="2057" name="Rectangle 9"/>
          <p:cNvSpPr>
            <a:spLocks noGrp="1" noChangeArrowheads="1"/>
          </p:cNvSpPr>
          <p:nvPr>
            <p:ph type="ftr" sz="quarter" idx="3"/>
          </p:nvPr>
        </p:nvSpPr>
        <p:spPr bwMode="auto">
          <a:xfrm>
            <a:off x="3886200" y="64008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folHlink"/>
                </a:solidFill>
                <a:latin typeface="+mn-lt"/>
              </a:defRPr>
            </a:lvl1pPr>
          </a:lstStyle>
          <a:p>
            <a:pPr>
              <a:defRPr/>
            </a:pPr>
            <a:endParaRPr lang="en-US"/>
          </a:p>
        </p:txBody>
      </p:sp>
      <p:sp>
        <p:nvSpPr>
          <p:cNvPr id="2058" name="Rectangle 10"/>
          <p:cNvSpPr>
            <a:spLocks noGrp="1" noChangeArrowheads="1"/>
          </p:cNvSpPr>
          <p:nvPr>
            <p:ph type="sldNum" sz="quarter" idx="4"/>
          </p:nvPr>
        </p:nvSpPr>
        <p:spPr bwMode="auto">
          <a:xfrm>
            <a:off x="7162800" y="64008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folHlink"/>
                </a:solidFill>
                <a:latin typeface="Tahoma" panose="020B0604030504040204" pitchFamily="34" charset="0"/>
              </a:defRPr>
            </a:lvl1pPr>
          </a:lstStyle>
          <a:p>
            <a:fld id="{A6C52E3A-3A75-4C72-A3D6-DBB4DCD620B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9"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ahoma" pitchFamily="34" charset="0"/>
        </a:defRPr>
      </a:lvl2pPr>
      <a:lvl3pPr algn="l" rtl="0" eaLnBrk="0" fontAlgn="base" hangingPunct="0">
        <a:spcBef>
          <a:spcPct val="0"/>
        </a:spcBef>
        <a:spcAft>
          <a:spcPct val="0"/>
        </a:spcAft>
        <a:defRPr kumimoji="1" sz="4400">
          <a:solidFill>
            <a:schemeClr val="tx2"/>
          </a:solidFill>
          <a:latin typeface="Tahoma" pitchFamily="34" charset="0"/>
        </a:defRPr>
      </a:lvl3pPr>
      <a:lvl4pPr algn="l" rtl="0" eaLnBrk="0" fontAlgn="base" hangingPunct="0">
        <a:spcBef>
          <a:spcPct val="0"/>
        </a:spcBef>
        <a:spcAft>
          <a:spcPct val="0"/>
        </a:spcAft>
        <a:defRPr kumimoji="1" sz="4400">
          <a:solidFill>
            <a:schemeClr val="tx2"/>
          </a:solidFill>
          <a:latin typeface="Tahoma" pitchFamily="34" charset="0"/>
        </a:defRPr>
      </a:lvl4pPr>
      <a:lvl5pPr algn="l" rtl="0" eaLnBrk="0" fontAlgn="base" hangingPunct="0">
        <a:spcBef>
          <a:spcPct val="0"/>
        </a:spcBef>
        <a:spcAft>
          <a:spcPct val="0"/>
        </a:spcAft>
        <a:defRPr kumimoji="1" sz="4400">
          <a:solidFill>
            <a:schemeClr val="tx2"/>
          </a:solidFill>
          <a:latin typeface="Tahoma" pitchFamily="34" charset="0"/>
        </a:defRPr>
      </a:lvl5pPr>
      <a:lvl6pPr marL="457200" algn="l" rtl="0" eaLnBrk="0" fontAlgn="base" hangingPunct="0">
        <a:spcBef>
          <a:spcPct val="0"/>
        </a:spcBef>
        <a:spcAft>
          <a:spcPct val="0"/>
        </a:spcAft>
        <a:defRPr kumimoji="1" sz="4400">
          <a:solidFill>
            <a:schemeClr val="tx2"/>
          </a:solidFill>
          <a:latin typeface="Tahoma" pitchFamily="34" charset="0"/>
        </a:defRPr>
      </a:lvl6pPr>
      <a:lvl7pPr marL="914400" algn="l" rtl="0" eaLnBrk="0" fontAlgn="base" hangingPunct="0">
        <a:spcBef>
          <a:spcPct val="0"/>
        </a:spcBef>
        <a:spcAft>
          <a:spcPct val="0"/>
        </a:spcAft>
        <a:defRPr kumimoji="1" sz="4400">
          <a:solidFill>
            <a:schemeClr val="tx2"/>
          </a:solidFill>
          <a:latin typeface="Tahoma" pitchFamily="34" charset="0"/>
        </a:defRPr>
      </a:lvl7pPr>
      <a:lvl8pPr marL="1371600" algn="l" rtl="0" eaLnBrk="0" fontAlgn="base" hangingPunct="0">
        <a:spcBef>
          <a:spcPct val="0"/>
        </a:spcBef>
        <a:spcAft>
          <a:spcPct val="0"/>
        </a:spcAft>
        <a:defRPr kumimoji="1" sz="4400">
          <a:solidFill>
            <a:schemeClr val="tx2"/>
          </a:solidFill>
          <a:latin typeface="Tahoma" pitchFamily="34" charset="0"/>
        </a:defRPr>
      </a:lvl8pPr>
      <a:lvl9pPr marL="1828800" algn="l" rtl="0" eaLnBrk="0" fontAlgn="base" hangingPunct="0">
        <a:spcBef>
          <a:spcPct val="0"/>
        </a:spcBef>
        <a:spcAft>
          <a:spcPct val="0"/>
        </a:spcAft>
        <a:defRPr kumimoji="1" sz="4400">
          <a:solidFill>
            <a:schemeClr val="tx2"/>
          </a:solidFill>
          <a:latin typeface="Tahoma" pitchFamily="34" charset="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Rectangle 3"/>
          <p:cNvSpPr>
            <a:spLocks noGrp="1" noChangeArrowheads="1"/>
          </p:cNvSpPr>
          <p:nvPr>
            <p:ph type="ctrTitle"/>
          </p:nvPr>
        </p:nvSpPr>
        <p:spPr/>
        <p:txBody>
          <a:bodyPr/>
          <a:lstStyle/>
          <a:p>
            <a:r>
              <a:rPr lang="en-US" altLang="en-US" smtClean="0"/>
              <a:t>The Toulmin Model</a:t>
            </a:r>
          </a:p>
        </p:txBody>
      </p:sp>
      <p:sp>
        <p:nvSpPr>
          <p:cNvPr id="32770" name="Rectangle 2"/>
          <p:cNvSpPr>
            <a:spLocks noGrp="1" noChangeArrowheads="1"/>
          </p:cNvSpPr>
          <p:nvPr>
            <p:ph type="subTitle" idx="1"/>
          </p:nvPr>
        </p:nvSpPr>
        <p:spPr/>
        <p:txBody>
          <a:bodyPr/>
          <a:lstStyle/>
          <a:p>
            <a:r>
              <a:rPr lang="en-US" altLang="en-US" smtClean="0"/>
              <a:t>A tool for structuring arguments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fade">
                                      <p:cBhvr>
                                        <p:cTn id="7" dur="1000"/>
                                        <p:tgtEl>
                                          <p:spTgt spid="32771"/>
                                        </p:tgtEl>
                                      </p:cBhvr>
                                    </p:animEffect>
                                    <p:anim calcmode="lin" valueType="num">
                                      <p:cBhvr>
                                        <p:cTn id="8" dur="1000" fill="hold"/>
                                        <p:tgtEl>
                                          <p:spTgt spid="32771"/>
                                        </p:tgtEl>
                                        <p:attrNameLst>
                                          <p:attrName>ppt_x</p:attrName>
                                        </p:attrNameLst>
                                      </p:cBhvr>
                                      <p:tavLst>
                                        <p:tav tm="0">
                                          <p:val>
                                            <p:strVal val="#ppt_x"/>
                                          </p:val>
                                        </p:tav>
                                        <p:tav tm="100000">
                                          <p:val>
                                            <p:strVal val="#ppt_x"/>
                                          </p:val>
                                        </p:tav>
                                      </p:tavLst>
                                    </p:anim>
                                    <p:anim calcmode="lin" valueType="num">
                                      <p:cBhvr>
                                        <p:cTn id="9" dur="898" decel="100000" fill="hold"/>
                                        <p:tgtEl>
                                          <p:spTgt spid="32771"/>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32771"/>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2770">
                                            <p:txEl>
                                              <p:pRg st="0" end="0"/>
                                            </p:txEl>
                                          </p:spTgt>
                                        </p:tgtEl>
                                        <p:attrNameLst>
                                          <p:attrName>style.visibility</p:attrName>
                                        </p:attrNameLst>
                                      </p:cBhvr>
                                      <p:to>
                                        <p:strVal val="visible"/>
                                      </p:to>
                                    </p:set>
                                    <p:animEffect transition="in" filter="fade">
                                      <p:cBhvr>
                                        <p:cTn id="15" dur="1000"/>
                                        <p:tgtEl>
                                          <p:spTgt spid="32770">
                                            <p:txEl>
                                              <p:pRg st="0" end="0"/>
                                            </p:txEl>
                                          </p:spTgt>
                                        </p:tgtEl>
                                      </p:cBhvr>
                                    </p:animEffect>
                                    <p:anim calcmode="lin" valueType="num">
                                      <p:cBhvr>
                                        <p:cTn id="16" dur="1000" fill="hold"/>
                                        <p:tgtEl>
                                          <p:spTgt spid="32770">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32770">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32770">
                                            <p:txEl>
                                              <p:pRg st="0" end="0"/>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P spid="32770"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ltLang="en-US" smtClean="0"/>
              <a:t>More about claims...</a:t>
            </a:r>
          </a:p>
        </p:txBody>
      </p:sp>
      <p:sp>
        <p:nvSpPr>
          <p:cNvPr id="8195" name="Rectangle 3"/>
          <p:cNvSpPr>
            <a:spLocks noGrp="1" noChangeArrowheads="1"/>
          </p:cNvSpPr>
          <p:nvPr>
            <p:ph type="body" idx="1"/>
          </p:nvPr>
        </p:nvSpPr>
        <p:spPr>
          <a:xfrm>
            <a:off x="1724025" y="2133600"/>
            <a:ext cx="6276975" cy="4114800"/>
          </a:xfrm>
        </p:spPr>
        <p:txBody>
          <a:bodyPr/>
          <a:lstStyle/>
          <a:p>
            <a:pPr>
              <a:lnSpc>
                <a:spcPct val="110000"/>
              </a:lnSpc>
            </a:pPr>
            <a:r>
              <a:rPr lang="en-US" altLang="en-US" sz="2800" smtClean="0"/>
              <a:t>There are three basic types of claims:</a:t>
            </a:r>
          </a:p>
          <a:p>
            <a:pPr>
              <a:lnSpc>
                <a:spcPct val="110000"/>
              </a:lnSpc>
            </a:pPr>
            <a:r>
              <a:rPr lang="en-US" altLang="en-US" sz="2400" b="1" smtClean="0"/>
              <a:t>factual:</a:t>
            </a:r>
            <a:r>
              <a:rPr lang="en-US" altLang="en-US" sz="2400" smtClean="0"/>
              <a:t> claims which focus on empirically verifiable phenomena</a:t>
            </a:r>
          </a:p>
          <a:p>
            <a:pPr>
              <a:lnSpc>
                <a:spcPct val="110000"/>
              </a:lnSpc>
            </a:pPr>
            <a:r>
              <a:rPr lang="en-US" altLang="en-US" sz="2400" b="1" smtClean="0"/>
              <a:t>Value: </a:t>
            </a:r>
            <a:r>
              <a:rPr lang="en-US" altLang="en-US" sz="2400" smtClean="0"/>
              <a:t>claims involving opinions, attitudes, and subjective evaluations of things</a:t>
            </a:r>
          </a:p>
          <a:p>
            <a:pPr>
              <a:lnSpc>
                <a:spcPct val="110000"/>
              </a:lnSpc>
            </a:pPr>
            <a:r>
              <a:rPr lang="en-US" altLang="en-US" sz="2400" b="1" smtClean="0"/>
              <a:t>policy:</a:t>
            </a:r>
            <a:r>
              <a:rPr lang="en-US" altLang="en-US" sz="2400" smtClean="0"/>
              <a:t> claims advocating courses of action that should be undertaken</a:t>
            </a:r>
          </a:p>
          <a:p>
            <a:pPr>
              <a:lnSpc>
                <a:spcPct val="110000"/>
              </a:lnSpc>
              <a:buFontTx/>
              <a:buNone/>
            </a:pPr>
            <a:endParaRPr lang="en-US" alt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20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fade">
                                      <p:cBhvr>
                                        <p:cTn id="12" dur="2000"/>
                                        <p:tgtEl>
                                          <p:spTgt spid="81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195">
                                            <p:txEl>
                                              <p:pRg st="1" end="1"/>
                                            </p:txEl>
                                          </p:spTgt>
                                        </p:tgtEl>
                                        <p:attrNameLst>
                                          <p:attrName>style.visibility</p:attrName>
                                        </p:attrNameLst>
                                      </p:cBhvr>
                                      <p:to>
                                        <p:strVal val="visible"/>
                                      </p:to>
                                    </p:set>
                                    <p:animEffect transition="in" filter="fade">
                                      <p:cBhvr>
                                        <p:cTn id="17" dur="2000"/>
                                        <p:tgtEl>
                                          <p:spTgt spid="81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195">
                                            <p:txEl>
                                              <p:pRg st="2" end="2"/>
                                            </p:txEl>
                                          </p:spTgt>
                                        </p:tgtEl>
                                        <p:attrNameLst>
                                          <p:attrName>style.visibility</p:attrName>
                                        </p:attrNameLst>
                                      </p:cBhvr>
                                      <p:to>
                                        <p:strVal val="visible"/>
                                      </p:to>
                                    </p:set>
                                    <p:animEffect transition="in" filter="fade">
                                      <p:cBhvr>
                                        <p:cTn id="22" dur="2000"/>
                                        <p:tgtEl>
                                          <p:spTgt spid="81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195">
                                            <p:txEl>
                                              <p:pRg st="3" end="3"/>
                                            </p:txEl>
                                          </p:spTgt>
                                        </p:tgtEl>
                                        <p:attrNameLst>
                                          <p:attrName>style.visibility</p:attrName>
                                        </p:attrNameLst>
                                      </p:cBhvr>
                                      <p:to>
                                        <p:strVal val="visible"/>
                                      </p:to>
                                    </p:set>
                                    <p:animEffect transition="in" filter="fade">
                                      <p:cBhvr>
                                        <p:cTn id="27" dur="2000"/>
                                        <p:tgtEl>
                                          <p:spTgt spid="819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Grounds (proof or data)</a:t>
            </a:r>
          </a:p>
        </p:txBody>
      </p:sp>
      <p:sp>
        <p:nvSpPr>
          <p:cNvPr id="9219" name="Rectangle 3"/>
          <p:cNvSpPr>
            <a:spLocks noGrp="1" noChangeArrowheads="1"/>
          </p:cNvSpPr>
          <p:nvPr>
            <p:ph type="body" idx="1"/>
          </p:nvPr>
        </p:nvSpPr>
        <p:spPr>
          <a:xfrm>
            <a:off x="1876425" y="2133600"/>
            <a:ext cx="6429375" cy="4114800"/>
          </a:xfrm>
        </p:spPr>
        <p:txBody>
          <a:bodyPr/>
          <a:lstStyle/>
          <a:p>
            <a:pPr>
              <a:defRPr/>
            </a:pPr>
            <a:r>
              <a:rPr lang="en-US" sz="2400" smtClean="0"/>
              <a:t>Grounds refers to the proof or evidence an arguer offers.</a:t>
            </a:r>
          </a:p>
          <a:p>
            <a:pPr>
              <a:defRPr/>
            </a:pPr>
            <a:r>
              <a:rPr lang="en-US" sz="2400" smtClean="0"/>
              <a:t>Grounds can consist of statistics, quotations, reports, findings, physical evidence, or various forms of reasoning</a:t>
            </a:r>
          </a:p>
          <a:p>
            <a:pPr lvl="1">
              <a:defRPr/>
            </a:pPr>
            <a:r>
              <a:rPr lang="en-US" sz="2000" smtClean="0"/>
              <a:t>example: “I’m a vegetarian.  </a:t>
            </a:r>
            <a:r>
              <a:rPr lang="en-US" sz="2000" smtClean="0">
                <a:solidFill>
                  <a:srgbClr val="5536C8"/>
                </a:solidFill>
                <a:effectLst>
                  <a:outerShdw blurRad="38100" dist="38100" dir="2700000" algn="tl">
                    <a:srgbClr val="000000"/>
                  </a:outerShdw>
                </a:effectLst>
              </a:rPr>
              <a:t>One reason is that I feel sorry for the animals. Another reason is for my own health.”</a:t>
            </a:r>
          </a:p>
          <a:p>
            <a:pPr lvl="1">
              <a:defRPr/>
            </a:pPr>
            <a:r>
              <a:rPr lang="en-US" sz="2000" smtClean="0"/>
              <a:t>example:</a:t>
            </a:r>
            <a:r>
              <a:rPr lang="en-US" sz="2000" smtClean="0">
                <a:solidFill>
                  <a:srgbClr val="5536C8"/>
                </a:solidFill>
                <a:effectLst>
                  <a:outerShdw blurRad="38100" dist="38100" dir="2700000" algn="tl">
                    <a:srgbClr val="000000"/>
                  </a:outerShdw>
                </a:effectLst>
              </a:rPr>
              <a:t> “I made the dinner, </a:t>
            </a:r>
            <a:r>
              <a:rPr lang="en-US" sz="2000" smtClean="0"/>
              <a:t>so you can do the dishes.</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2000"/>
                                        <p:tgtEl>
                                          <p:spTgt spid="92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animEffect transition="in" filter="fade">
                                      <p:cBhvr>
                                        <p:cTn id="12" dur="2000"/>
                                        <p:tgtEl>
                                          <p:spTgt spid="92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1" end="1"/>
                                            </p:txEl>
                                          </p:spTgt>
                                        </p:tgtEl>
                                        <p:attrNameLst>
                                          <p:attrName>style.visibility</p:attrName>
                                        </p:attrNameLst>
                                      </p:cBhvr>
                                      <p:to>
                                        <p:strVal val="visible"/>
                                      </p:to>
                                    </p:set>
                                    <p:animEffect transition="in" filter="fade">
                                      <p:cBhvr>
                                        <p:cTn id="17" dur="2000"/>
                                        <p:tgtEl>
                                          <p:spTgt spid="9219">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9219">
                                            <p:txEl>
                                              <p:pRg st="2" end="2"/>
                                            </p:txEl>
                                          </p:spTgt>
                                        </p:tgtEl>
                                        <p:attrNameLst>
                                          <p:attrName>style.visibility</p:attrName>
                                        </p:attrNameLst>
                                      </p:cBhvr>
                                      <p:to>
                                        <p:strVal val="visible"/>
                                      </p:to>
                                    </p:set>
                                    <p:animEffect transition="in" filter="fade">
                                      <p:cBhvr>
                                        <p:cTn id="20" dur="2000"/>
                                        <p:tgtEl>
                                          <p:spTgt spid="9219">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219">
                                            <p:txEl>
                                              <p:pRg st="3" end="3"/>
                                            </p:txEl>
                                          </p:spTgt>
                                        </p:tgtEl>
                                        <p:attrNameLst>
                                          <p:attrName>style.visibility</p:attrName>
                                        </p:attrNameLst>
                                      </p:cBhvr>
                                      <p:to>
                                        <p:strVal val="visible"/>
                                      </p:to>
                                    </p:set>
                                    <p:animEffect transition="in" filter="fade">
                                      <p:cBhvr>
                                        <p:cTn id="23" dur="20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ltLang="en-US" smtClean="0"/>
              <a:t>More about grounds...</a:t>
            </a:r>
          </a:p>
        </p:txBody>
      </p:sp>
      <p:sp>
        <p:nvSpPr>
          <p:cNvPr id="10243" name="Rectangle 3"/>
          <p:cNvSpPr>
            <a:spLocks noGrp="1" noChangeArrowheads="1"/>
          </p:cNvSpPr>
          <p:nvPr>
            <p:ph type="body" idx="1"/>
          </p:nvPr>
        </p:nvSpPr>
        <p:spPr>
          <a:xfrm>
            <a:off x="1647825" y="2209800"/>
            <a:ext cx="7343775" cy="4114800"/>
          </a:xfrm>
        </p:spPr>
        <p:txBody>
          <a:bodyPr/>
          <a:lstStyle/>
          <a:p>
            <a:pPr>
              <a:defRPr/>
            </a:pPr>
            <a:r>
              <a:rPr lang="en-US" sz="2400" smtClean="0"/>
              <a:t>Grounds are the support the arguer offers on behalf of his/her claim. The grounds answer questions such as:</a:t>
            </a:r>
          </a:p>
          <a:p>
            <a:pPr lvl="1">
              <a:defRPr/>
            </a:pPr>
            <a:r>
              <a:rPr lang="en-US" sz="2000" smtClean="0"/>
              <a:t>"What is your proof?“</a:t>
            </a:r>
          </a:p>
          <a:p>
            <a:pPr lvl="1">
              <a:defRPr/>
            </a:pPr>
            <a:r>
              <a:rPr lang="en-US" sz="2000" smtClean="0"/>
              <a:t>"How do you know?“</a:t>
            </a:r>
          </a:p>
          <a:p>
            <a:pPr lvl="1">
              <a:defRPr/>
            </a:pPr>
            <a:r>
              <a:rPr lang="en-US" sz="2000" smtClean="0"/>
              <a:t>"Why?”</a:t>
            </a:r>
          </a:p>
          <a:p>
            <a:pPr lvl="1">
              <a:defRPr/>
            </a:pPr>
            <a:r>
              <a:rPr lang="en-US" sz="2000" smtClean="0"/>
              <a:t>example: “It looks like rain.  </a:t>
            </a:r>
            <a:r>
              <a:rPr lang="en-US" sz="2000" smtClean="0">
                <a:solidFill>
                  <a:srgbClr val="5536C8"/>
                </a:solidFill>
                <a:effectLst>
                  <a:outerShdw blurRad="38100" dist="38100" dir="2700000" algn="tl">
                    <a:srgbClr val="000000"/>
                  </a:outerShdw>
                </a:effectLst>
              </a:rPr>
              <a:t>The barometer is falling</a:t>
            </a:r>
            <a:r>
              <a:rPr lang="en-US" sz="2000" smtClean="0"/>
              <a:t>.” </a:t>
            </a:r>
          </a:p>
          <a:p>
            <a:pPr lvl="1">
              <a:defRPr/>
            </a:pPr>
            <a:r>
              <a:rPr lang="en-US" sz="2000" smtClean="0"/>
              <a:t>example: "</a:t>
            </a:r>
            <a:r>
              <a:rPr lang="en-US" sz="2000" smtClean="0">
                <a:solidFill>
                  <a:srgbClr val="5536C8"/>
                </a:solidFill>
                <a:effectLst>
                  <a:outerShdw blurRad="38100" dist="38100" dir="2700000" algn="tl">
                    <a:srgbClr val="000000"/>
                  </a:outerShdw>
                </a:effectLst>
              </a:rPr>
              <a:t>The other Ritz Carlton hotels I've stayed at had great pools</a:t>
            </a:r>
            <a:r>
              <a:rPr lang="en-US" sz="2000" smtClean="0"/>
              <a:t>, so I'll bet this one has a great pool too."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2000"/>
                                        <p:tgtEl>
                                          <p:spTgt spid="102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243">
                                            <p:txEl>
                                              <p:pRg st="0" end="0"/>
                                            </p:txEl>
                                          </p:spTgt>
                                        </p:tgtEl>
                                        <p:attrNameLst>
                                          <p:attrName>style.visibility</p:attrName>
                                        </p:attrNameLst>
                                      </p:cBhvr>
                                      <p:to>
                                        <p:strVal val="visible"/>
                                      </p:to>
                                    </p:set>
                                    <p:animEffect transition="in" filter="fade">
                                      <p:cBhvr>
                                        <p:cTn id="12" dur="2000"/>
                                        <p:tgtEl>
                                          <p:spTgt spid="1024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0243">
                                            <p:txEl>
                                              <p:pRg st="1" end="1"/>
                                            </p:txEl>
                                          </p:spTgt>
                                        </p:tgtEl>
                                        <p:attrNameLst>
                                          <p:attrName>style.visibility</p:attrName>
                                        </p:attrNameLst>
                                      </p:cBhvr>
                                      <p:to>
                                        <p:strVal val="visible"/>
                                      </p:to>
                                    </p:set>
                                    <p:animEffect transition="in" filter="fade">
                                      <p:cBhvr>
                                        <p:cTn id="15" dur="2000"/>
                                        <p:tgtEl>
                                          <p:spTgt spid="1024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243">
                                            <p:txEl>
                                              <p:pRg st="2" end="2"/>
                                            </p:txEl>
                                          </p:spTgt>
                                        </p:tgtEl>
                                        <p:attrNameLst>
                                          <p:attrName>style.visibility</p:attrName>
                                        </p:attrNameLst>
                                      </p:cBhvr>
                                      <p:to>
                                        <p:strVal val="visible"/>
                                      </p:to>
                                    </p:set>
                                    <p:animEffect transition="in" filter="fade">
                                      <p:cBhvr>
                                        <p:cTn id="18" dur="2000"/>
                                        <p:tgtEl>
                                          <p:spTgt spid="1024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243">
                                            <p:txEl>
                                              <p:pRg st="3" end="3"/>
                                            </p:txEl>
                                          </p:spTgt>
                                        </p:tgtEl>
                                        <p:attrNameLst>
                                          <p:attrName>style.visibility</p:attrName>
                                        </p:attrNameLst>
                                      </p:cBhvr>
                                      <p:to>
                                        <p:strVal val="visible"/>
                                      </p:to>
                                    </p:set>
                                    <p:animEffect transition="in" filter="fade">
                                      <p:cBhvr>
                                        <p:cTn id="21" dur="2000"/>
                                        <p:tgtEl>
                                          <p:spTgt spid="1024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0243">
                                            <p:txEl>
                                              <p:pRg st="4" end="4"/>
                                            </p:txEl>
                                          </p:spTgt>
                                        </p:tgtEl>
                                        <p:attrNameLst>
                                          <p:attrName>style.visibility</p:attrName>
                                        </p:attrNameLst>
                                      </p:cBhvr>
                                      <p:to>
                                        <p:strVal val="visible"/>
                                      </p:to>
                                    </p:set>
                                    <p:animEffect transition="in" filter="fade">
                                      <p:cBhvr>
                                        <p:cTn id="24" dur="2000"/>
                                        <p:tgtEl>
                                          <p:spTgt spid="1024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0243">
                                            <p:txEl>
                                              <p:pRg st="5" end="5"/>
                                            </p:txEl>
                                          </p:spTgt>
                                        </p:tgtEl>
                                        <p:attrNameLst>
                                          <p:attrName>style.visibility</p:attrName>
                                        </p:attrNameLst>
                                      </p:cBhvr>
                                      <p:to>
                                        <p:strVal val="visible"/>
                                      </p:to>
                                    </p:set>
                                    <p:animEffect transition="in" filter="fade">
                                      <p:cBhvr>
                                        <p:cTn id="27" dur="2000"/>
                                        <p:tgtEl>
                                          <p:spTgt spid="102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P spid="10243"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mtClean="0"/>
              <a:t>Still more about grounds...</a:t>
            </a:r>
          </a:p>
        </p:txBody>
      </p:sp>
      <p:sp>
        <p:nvSpPr>
          <p:cNvPr id="11267" name="Rectangle 3"/>
          <p:cNvSpPr>
            <a:spLocks noGrp="1" noChangeArrowheads="1"/>
          </p:cNvSpPr>
          <p:nvPr>
            <p:ph type="body" idx="1"/>
          </p:nvPr>
        </p:nvSpPr>
        <p:spPr>
          <a:xfrm>
            <a:off x="1647825" y="2057400"/>
            <a:ext cx="6810375" cy="4114800"/>
          </a:xfrm>
        </p:spPr>
        <p:txBody>
          <a:bodyPr/>
          <a:lstStyle/>
          <a:p>
            <a:r>
              <a:rPr lang="en-US" altLang="en-US" sz="2400" smtClean="0"/>
              <a:t>grounds can be based on:</a:t>
            </a:r>
          </a:p>
          <a:p>
            <a:pPr lvl="1"/>
            <a:r>
              <a:rPr lang="en-US" altLang="en-US" sz="2000" b="1" smtClean="0"/>
              <a:t>evidence:</a:t>
            </a:r>
            <a:r>
              <a:rPr lang="en-US" altLang="en-US" sz="2000" smtClean="0"/>
              <a:t> facts, statistics, reports, or physical proof </a:t>
            </a:r>
          </a:p>
          <a:p>
            <a:pPr lvl="1"/>
            <a:r>
              <a:rPr lang="en-US" altLang="en-US" sz="2000" b="1" smtClean="0"/>
              <a:t>source credibility:</a:t>
            </a:r>
            <a:r>
              <a:rPr lang="en-US" altLang="en-US" sz="2000" smtClean="0"/>
              <a:t> authorities, experts, celebrity endorsers, a close friend, or someone's say-so</a:t>
            </a:r>
          </a:p>
          <a:p>
            <a:pPr lvl="1"/>
            <a:r>
              <a:rPr lang="en-US" altLang="en-US" sz="2000" b="1" smtClean="0"/>
              <a:t>analysis and reasoning:</a:t>
            </a:r>
            <a:r>
              <a:rPr lang="en-US" altLang="en-US" sz="2000" smtClean="0"/>
              <a:t> reasons may be offered as proof</a:t>
            </a:r>
          </a:p>
          <a:p>
            <a:pPr lvl="1"/>
            <a:r>
              <a:rPr lang="en-US" altLang="en-US" sz="2000" b="1" smtClean="0"/>
              <a:t>assumptions</a:t>
            </a:r>
            <a:r>
              <a:rPr lang="en-US" altLang="en-US" sz="2000" smtClean="0"/>
              <a:t> already held by the listener</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fade">
                                      <p:cBhvr>
                                        <p:cTn id="7" dur="2000"/>
                                        <p:tgtEl>
                                          <p:spTgt spid="1126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fade">
                                      <p:cBhvr>
                                        <p:cTn id="12" dur="2000"/>
                                        <p:tgtEl>
                                          <p:spTgt spid="11267">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1267">
                                            <p:txEl>
                                              <p:pRg st="1" end="1"/>
                                            </p:txEl>
                                          </p:spTgt>
                                        </p:tgtEl>
                                        <p:attrNameLst>
                                          <p:attrName>style.visibility</p:attrName>
                                        </p:attrNameLst>
                                      </p:cBhvr>
                                      <p:to>
                                        <p:strVal val="visible"/>
                                      </p:to>
                                    </p:set>
                                    <p:animEffect transition="in" filter="fade">
                                      <p:cBhvr>
                                        <p:cTn id="15" dur="2000"/>
                                        <p:tgtEl>
                                          <p:spTgt spid="11267">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1267">
                                            <p:txEl>
                                              <p:pRg st="2" end="2"/>
                                            </p:txEl>
                                          </p:spTgt>
                                        </p:tgtEl>
                                        <p:attrNameLst>
                                          <p:attrName>style.visibility</p:attrName>
                                        </p:attrNameLst>
                                      </p:cBhvr>
                                      <p:to>
                                        <p:strVal val="visible"/>
                                      </p:to>
                                    </p:set>
                                    <p:animEffect transition="in" filter="fade">
                                      <p:cBhvr>
                                        <p:cTn id="18" dur="2000"/>
                                        <p:tgtEl>
                                          <p:spTgt spid="11267">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1267">
                                            <p:txEl>
                                              <p:pRg st="3" end="3"/>
                                            </p:txEl>
                                          </p:spTgt>
                                        </p:tgtEl>
                                        <p:attrNameLst>
                                          <p:attrName>style.visibility</p:attrName>
                                        </p:attrNameLst>
                                      </p:cBhvr>
                                      <p:to>
                                        <p:strVal val="visible"/>
                                      </p:to>
                                    </p:set>
                                    <p:animEffect transition="in" filter="fade">
                                      <p:cBhvr>
                                        <p:cTn id="21" dur="2000"/>
                                        <p:tgtEl>
                                          <p:spTgt spid="11267">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267">
                                            <p:txEl>
                                              <p:pRg st="4" end="4"/>
                                            </p:txEl>
                                          </p:spTgt>
                                        </p:tgtEl>
                                        <p:attrNameLst>
                                          <p:attrName>style.visibility</p:attrName>
                                        </p:attrNameLst>
                                      </p:cBhvr>
                                      <p:to>
                                        <p:strVal val="visible"/>
                                      </p:to>
                                    </p:set>
                                    <p:animEffect transition="in" filter="fade">
                                      <p:cBhvr>
                                        <p:cTn id="24" dur="20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90600" y="0"/>
            <a:ext cx="7772400" cy="1143000"/>
          </a:xfrm>
        </p:spPr>
        <p:txBody>
          <a:bodyPr/>
          <a:lstStyle/>
          <a:p>
            <a:r>
              <a:rPr lang="en-US" altLang="en-US" sz="4000" smtClean="0"/>
              <a:t>Clue words for identifying grounds</a:t>
            </a:r>
          </a:p>
        </p:txBody>
      </p:sp>
      <p:sp>
        <p:nvSpPr>
          <p:cNvPr id="25603" name="Rectangle 3"/>
          <p:cNvSpPr>
            <a:spLocks noGrp="1" noChangeArrowheads="1"/>
          </p:cNvSpPr>
          <p:nvPr>
            <p:ph type="body" idx="1"/>
          </p:nvPr>
        </p:nvSpPr>
        <p:spPr>
          <a:xfrm>
            <a:off x="1676400" y="1981200"/>
            <a:ext cx="6172200" cy="4114800"/>
          </a:xfrm>
        </p:spPr>
        <p:txBody>
          <a:bodyPr/>
          <a:lstStyle/>
          <a:p>
            <a:r>
              <a:rPr lang="en-US" altLang="en-US" sz="2400" smtClean="0"/>
              <a:t>The grounds for an argument often follow words such as “because,” “since,”  “given that…”</a:t>
            </a:r>
          </a:p>
          <a:p>
            <a:pPr lvl="1"/>
            <a:r>
              <a:rPr lang="en-US" altLang="en-US" sz="2000" smtClean="0"/>
              <a:t>example: “Airports should x-ray all luggage </a:t>
            </a:r>
            <a:r>
              <a:rPr lang="en-US" altLang="en-US" sz="2000" b="1" smtClean="0"/>
              <a:t>because</a:t>
            </a:r>
            <a:r>
              <a:rPr lang="en-US" altLang="en-US" sz="2000" smtClean="0"/>
              <a:t> a bomb could be placed in checked baggage.”</a:t>
            </a:r>
          </a:p>
          <a:p>
            <a:pPr lvl="1"/>
            <a:r>
              <a:rPr lang="en-US" altLang="en-US" sz="2000" smtClean="0"/>
              <a:t>example: “I expect to do well on the test, </a:t>
            </a:r>
            <a:r>
              <a:rPr lang="en-US" altLang="en-US" sz="2000" b="1" smtClean="0"/>
              <a:t>since</a:t>
            </a:r>
            <a:r>
              <a:rPr lang="en-US" altLang="en-US" sz="2000" smtClean="0"/>
              <a:t> I studied all night for it.”</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fade">
                                      <p:cBhvr>
                                        <p:cTn id="7" dur="20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fade">
                                      <p:cBhvr>
                                        <p:cTn id="12" dur="2000"/>
                                        <p:tgtEl>
                                          <p:spTgt spid="2560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5603">
                                            <p:txEl>
                                              <p:pRg st="1" end="1"/>
                                            </p:txEl>
                                          </p:spTgt>
                                        </p:tgtEl>
                                        <p:attrNameLst>
                                          <p:attrName>style.visibility</p:attrName>
                                        </p:attrNameLst>
                                      </p:cBhvr>
                                      <p:to>
                                        <p:strVal val="visible"/>
                                      </p:to>
                                    </p:set>
                                    <p:animEffect transition="in" filter="fade">
                                      <p:cBhvr>
                                        <p:cTn id="15" dur="2000"/>
                                        <p:tgtEl>
                                          <p:spTgt spid="2560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25603">
                                            <p:txEl>
                                              <p:pRg st="2" end="2"/>
                                            </p:txEl>
                                          </p:spTgt>
                                        </p:tgtEl>
                                        <p:attrNameLst>
                                          <p:attrName>style.visibility</p:attrName>
                                        </p:attrNameLst>
                                      </p:cBhvr>
                                      <p:to>
                                        <p:strVal val="visible"/>
                                      </p:to>
                                    </p:set>
                                    <p:animEffect transition="in" filter="fade">
                                      <p:cBhvr>
                                        <p:cTn id="18" dur="20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ltLang="en-US" smtClean="0"/>
              <a:t>Warrants</a:t>
            </a:r>
          </a:p>
        </p:txBody>
      </p:sp>
      <p:sp>
        <p:nvSpPr>
          <p:cNvPr id="12291" name="Rectangle 3"/>
          <p:cNvSpPr>
            <a:spLocks noGrp="1" noChangeArrowheads="1"/>
          </p:cNvSpPr>
          <p:nvPr>
            <p:ph type="body" idx="1"/>
          </p:nvPr>
        </p:nvSpPr>
        <p:spPr>
          <a:xfrm>
            <a:off x="1800225" y="1143000"/>
            <a:ext cx="6200775" cy="5029200"/>
          </a:xfrm>
        </p:spPr>
        <p:txBody>
          <a:bodyPr/>
          <a:lstStyle/>
          <a:p>
            <a:pPr>
              <a:lnSpc>
                <a:spcPct val="80000"/>
              </a:lnSpc>
            </a:pPr>
            <a:r>
              <a:rPr lang="en-US" altLang="en-US" b="1" smtClean="0">
                <a:latin typeface="Times New Roman" panose="02020603050405020304" pitchFamily="18" charset="0"/>
                <a:cs typeface="Times New Roman" panose="02020603050405020304" pitchFamily="18" charset="0"/>
              </a:rPr>
              <a:t>A warrant links the grounds to a claim, legitimizing the claim by showing the grounds to be relevant.</a:t>
            </a:r>
          </a:p>
          <a:p>
            <a:pPr>
              <a:lnSpc>
                <a:spcPct val="80000"/>
              </a:lnSpc>
            </a:pPr>
            <a:r>
              <a:rPr lang="en-US" altLang="en-US" b="1" smtClean="0">
                <a:latin typeface="Times New Roman" panose="02020603050405020304" pitchFamily="18" charset="0"/>
                <a:cs typeface="Times New Roman" panose="02020603050405020304" pitchFamily="18" charset="0"/>
              </a:rPr>
              <a:t> The warrant is a generalization that may be explicit or implicit (unspoken)</a:t>
            </a:r>
          </a:p>
          <a:p>
            <a:pPr>
              <a:lnSpc>
                <a:spcPct val="80000"/>
              </a:lnSpc>
            </a:pPr>
            <a:r>
              <a:rPr lang="en-US" altLang="en-US" b="1" smtClean="0">
                <a:latin typeface="Times New Roman" panose="02020603050405020304" pitchFamily="18" charset="0"/>
                <a:cs typeface="Times New Roman" panose="02020603050405020304" pitchFamily="18" charset="0"/>
              </a:rPr>
              <a:t>It answers the question '</a:t>
            </a:r>
            <a:r>
              <a:rPr lang="en-US" altLang="en-US" b="1" i="1" smtClean="0">
                <a:latin typeface="Times New Roman" panose="02020603050405020304" pitchFamily="18" charset="0"/>
                <a:cs typeface="Times New Roman" panose="02020603050405020304" pitchFamily="18" charset="0"/>
              </a:rPr>
              <a:t>Why </a:t>
            </a:r>
            <a:r>
              <a:rPr lang="en-US" altLang="en-US" b="1" smtClean="0">
                <a:latin typeface="Times New Roman" panose="02020603050405020304" pitchFamily="18" charset="0"/>
                <a:cs typeface="Times New Roman" panose="02020603050405020304" pitchFamily="18" charset="0"/>
              </a:rPr>
              <a:t>do those grounds mean your claim is true?'</a:t>
            </a:r>
            <a:endParaRPr lang="en-US" altLang="en-US" smtClean="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fade">
                                      <p:cBhvr>
                                        <p:cTn id="7" dur="2000"/>
                                        <p:tgtEl>
                                          <p:spTgt spid="122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291">
                                            <p:txEl>
                                              <p:pRg st="0" end="0"/>
                                            </p:txEl>
                                          </p:spTgt>
                                        </p:tgtEl>
                                        <p:attrNameLst>
                                          <p:attrName>style.visibility</p:attrName>
                                        </p:attrNameLst>
                                      </p:cBhvr>
                                      <p:to>
                                        <p:strVal val="visible"/>
                                      </p:to>
                                    </p:set>
                                    <p:animEffect transition="in" filter="fade">
                                      <p:cBhvr>
                                        <p:cTn id="12" dur="2000"/>
                                        <p:tgtEl>
                                          <p:spTgt spid="1229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291">
                                            <p:txEl>
                                              <p:pRg st="1" end="1"/>
                                            </p:txEl>
                                          </p:spTgt>
                                        </p:tgtEl>
                                        <p:attrNameLst>
                                          <p:attrName>style.visibility</p:attrName>
                                        </p:attrNameLst>
                                      </p:cBhvr>
                                      <p:to>
                                        <p:strVal val="visible"/>
                                      </p:to>
                                    </p:set>
                                    <p:animEffect transition="in" filter="fade">
                                      <p:cBhvr>
                                        <p:cTn id="17" dur="2000"/>
                                        <p:tgtEl>
                                          <p:spTgt spid="1229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291">
                                            <p:txEl>
                                              <p:pRg st="2" end="2"/>
                                            </p:txEl>
                                          </p:spTgt>
                                        </p:tgtEl>
                                        <p:attrNameLst>
                                          <p:attrName>style.visibility</p:attrName>
                                        </p:attrNameLst>
                                      </p:cBhvr>
                                      <p:to>
                                        <p:strVal val="visible"/>
                                      </p:to>
                                    </p:set>
                                    <p:animEffect transition="in" filter="fade">
                                      <p:cBhvr>
                                        <p:cTn id="22" dur="2000"/>
                                        <p:tgtEl>
                                          <p:spTgt spid="1229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12291"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ltLang="en-US" sz="3600" smtClean="0">
                <a:solidFill>
                  <a:srgbClr val="FFC000"/>
                </a:solidFill>
              </a:rPr>
              <a:t>The warrant is an </a:t>
            </a:r>
            <a:r>
              <a:rPr lang="en-US" altLang="en-US" sz="3600" b="1" smtClean="0">
                <a:solidFill>
                  <a:srgbClr val="FFC000"/>
                </a:solidFill>
              </a:rPr>
              <a:t>inferential leap</a:t>
            </a:r>
            <a:r>
              <a:rPr lang="en-US" altLang="en-US" sz="3600" smtClean="0">
                <a:solidFill>
                  <a:srgbClr val="FFC000"/>
                </a:solidFill>
              </a:rPr>
              <a:t> that connects the grounds with the claim.  </a:t>
            </a:r>
            <a:r>
              <a:rPr lang="en-US" altLang="en-US" sz="3600" smtClean="0">
                <a:solidFill>
                  <a:srgbClr val="FF0000"/>
                </a:solidFill>
              </a:rPr>
              <a:t/>
            </a:r>
            <a:br>
              <a:rPr lang="en-US" altLang="en-US" sz="3600" smtClean="0">
                <a:solidFill>
                  <a:srgbClr val="FF0000"/>
                </a:solidFill>
              </a:rPr>
            </a:br>
            <a:r>
              <a:rPr lang="en-US" altLang="en-US" sz="2800" smtClean="0">
                <a:solidFill>
                  <a:srgbClr val="FF0000"/>
                </a:solidFill>
              </a:rPr>
              <a:t>The warrant is typically </a:t>
            </a:r>
            <a:r>
              <a:rPr lang="en-US" altLang="en-US" sz="2800" b="1" smtClean="0">
                <a:solidFill>
                  <a:srgbClr val="FF0000"/>
                </a:solidFill>
              </a:rPr>
              <a:t>implicit </a:t>
            </a:r>
            <a:r>
              <a:rPr lang="en-US" altLang="en-US" sz="2800" smtClean="0">
                <a:solidFill>
                  <a:srgbClr val="FF0000"/>
                </a:solidFill>
              </a:rPr>
              <a:t>(unstated) and requires the listener to recognize the connection between the claim and grounds</a:t>
            </a:r>
            <a:br>
              <a:rPr lang="en-US" altLang="en-US" sz="2800" smtClean="0">
                <a:solidFill>
                  <a:srgbClr val="FF0000"/>
                </a:solidFill>
              </a:rPr>
            </a:br>
            <a:r>
              <a:rPr lang="en-US" altLang="en-US" sz="2800" smtClean="0">
                <a:solidFill>
                  <a:srgbClr val="FF0000"/>
                </a:solidFill>
              </a:rPr>
              <a:t/>
            </a:r>
            <a:br>
              <a:rPr lang="en-US" altLang="en-US" sz="2800" smtClean="0">
                <a:solidFill>
                  <a:srgbClr val="FF0000"/>
                </a:solidFill>
              </a:rPr>
            </a:br>
            <a:r>
              <a:rPr lang="en-US" altLang="en-US" sz="2800" smtClean="0">
                <a:solidFill>
                  <a:srgbClr val="FF0000"/>
                </a:solidFill>
              </a:rPr>
              <a:t>The implicit nature of warrants means the “meaning” of an argument is as much a part of the receiver as it is a part of the message.</a:t>
            </a:r>
            <a:br>
              <a:rPr lang="en-US" altLang="en-US" sz="2800" smtClean="0">
                <a:solidFill>
                  <a:srgbClr val="FF0000"/>
                </a:solidFill>
              </a:rPr>
            </a:br>
            <a:r>
              <a:rPr lang="en-US" altLang="en-US" sz="2800" smtClean="0">
                <a:solidFill>
                  <a:srgbClr val="FF0000"/>
                </a:solidFill>
              </a:rPr>
              <a:t/>
            </a:r>
            <a:br>
              <a:rPr lang="en-US" altLang="en-US" sz="2800" smtClean="0">
                <a:solidFill>
                  <a:srgbClr val="FF0000"/>
                </a:solidFill>
              </a:rPr>
            </a:br>
            <a:r>
              <a:rPr lang="en-US" altLang="en-US" sz="2800" smtClean="0">
                <a:solidFill>
                  <a:srgbClr val="FF0000"/>
                </a:solidFill>
              </a:rPr>
              <a:t>Some arguments are “multi-warranted,” e.g., based on more than one inferential leap</a:t>
            </a:r>
            <a:r>
              <a:rPr lang="en-US" altLang="en-US" sz="2800" smtClean="0"/>
              <a:t/>
            </a:r>
            <a:br>
              <a:rPr lang="en-US" altLang="en-US" sz="2800" smtClean="0"/>
            </a:br>
            <a:endParaRPr lang="en-US" altLang="en-US" sz="2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ltLang="en-US" smtClean="0">
                <a:cs typeface="Times New Roman" panose="02020603050405020304" pitchFamily="18" charset="0"/>
              </a:rPr>
              <a:t>Like the warrant in legal situations (a search warrant, for example), a sound warrant in an argument gives you authority to proceed with your case.  It tells your readers what your </a:t>
            </a:r>
            <a:r>
              <a:rPr lang="en-US" altLang="en-US" smtClean="0">
                <a:solidFill>
                  <a:srgbClr val="FF0000"/>
                </a:solidFill>
                <a:cs typeface="Times New Roman" panose="02020603050405020304" pitchFamily="18" charset="0"/>
              </a:rPr>
              <a:t>assumptions</a:t>
            </a:r>
            <a:r>
              <a:rPr lang="en-US" altLang="en-US" smtClean="0">
                <a:cs typeface="Times New Roman" panose="02020603050405020304" pitchFamily="18" charset="0"/>
              </a:rPr>
              <a:t> are.</a:t>
            </a:r>
            <a:r>
              <a:rPr lang="en-US" altLang="en-US" smtClean="0"/>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ctrTitle"/>
          </p:nvPr>
        </p:nvSpPr>
        <p:spPr/>
        <p:txBody>
          <a:bodyPr/>
          <a:lstStyle/>
          <a:p>
            <a:r>
              <a:rPr lang="en-US" altLang="en-US" smtClean="0"/>
              <a:t>Assumptions</a:t>
            </a:r>
          </a:p>
        </p:txBody>
      </p:sp>
      <p:sp>
        <p:nvSpPr>
          <p:cNvPr id="20483" name="Subtitle 2"/>
          <p:cNvSpPr>
            <a:spLocks noGrp="1"/>
          </p:cNvSpPr>
          <p:nvPr>
            <p:ph type="subTitle" idx="1"/>
          </p:nvPr>
        </p:nvSpPr>
        <p:spPr>
          <a:xfrm>
            <a:off x="1981200" y="3505200"/>
            <a:ext cx="7162800" cy="3581400"/>
          </a:xfrm>
        </p:spPr>
        <p:txBody>
          <a:bodyPr/>
          <a:lstStyle/>
          <a:p>
            <a:r>
              <a:rPr lang="en-US" altLang="en-US" smtClean="0">
                <a:solidFill>
                  <a:srgbClr val="FF0000"/>
                </a:solidFill>
              </a:rPr>
              <a:t>An assumption is something taken for granted, a supposition.  It is often a belief or value that usually is unexamined by the person who holds it.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Audience</a:t>
            </a:r>
          </a:p>
        </p:txBody>
      </p:sp>
      <p:sp>
        <p:nvSpPr>
          <p:cNvPr id="21507" name="Content Placeholder 2"/>
          <p:cNvSpPr>
            <a:spLocks noGrp="1"/>
          </p:cNvSpPr>
          <p:nvPr>
            <p:ph idx="1"/>
          </p:nvPr>
        </p:nvSpPr>
        <p:spPr/>
        <p:txBody>
          <a:bodyPr/>
          <a:lstStyle/>
          <a:p>
            <a:r>
              <a:rPr lang="en-US" altLang="en-US" smtClean="0"/>
              <a:t>An effective arguer considers the assumptions on which her argument is based </a:t>
            </a:r>
            <a:r>
              <a:rPr lang="en-US" altLang="en-US" smtClean="0">
                <a:solidFill>
                  <a:srgbClr val="FF0000"/>
                </a:solidFill>
              </a:rPr>
              <a:t>and</a:t>
            </a:r>
            <a:r>
              <a:rPr lang="en-US" altLang="en-US" smtClean="0"/>
              <a:t> the assumptions probably held by the audience.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Stephen Toulmin</a:t>
            </a:r>
          </a:p>
        </p:txBody>
      </p:sp>
      <p:sp>
        <p:nvSpPr>
          <p:cNvPr id="5124" name="Rectangle 4"/>
          <p:cNvSpPr>
            <a:spLocks noGrp="1" noChangeArrowheads="1"/>
          </p:cNvSpPr>
          <p:nvPr>
            <p:ph type="body" sz="half" idx="2"/>
          </p:nvPr>
        </p:nvSpPr>
        <p:spPr/>
        <p:txBody>
          <a:bodyPr/>
          <a:lstStyle/>
          <a:p>
            <a:r>
              <a:rPr lang="en-US" altLang="en-US" sz="2000" smtClean="0"/>
              <a:t>Stephen Toulmin (1922-2009), was a British philosopher who became frustrated with the inability of formal logic to explain everyday arguments, which prompted him to develop his own model of practical reasoning.</a:t>
            </a:r>
          </a:p>
        </p:txBody>
      </p:sp>
      <p:pic>
        <p:nvPicPr>
          <p:cNvPr id="4100" name="Picture 12" descr="TOULMIN"/>
          <p:cNvPicPr>
            <a:picLocks noChangeAspect="1" noChangeArrowheads="1"/>
          </p:cNvPicPr>
          <p:nvPr>
            <p:ph type="clipArt" sz="half" idx="1"/>
          </p:nvPr>
        </p:nvPicPr>
        <p:blipFill>
          <a:blip r:embed="rId3">
            <a:lum bright="18000" contrast="-24000"/>
            <a:extLst>
              <a:ext uri="{28A0092B-C50C-407E-A947-70E740481C1C}">
                <a14:useLocalDpi xmlns:a14="http://schemas.microsoft.com/office/drawing/2010/main" val="0"/>
              </a:ext>
            </a:extLst>
          </a:blip>
          <a:srcRect r="10063"/>
          <a:stretch>
            <a:fillRect/>
          </a:stretch>
        </p:blipFill>
        <p:spPr bwMode="auto">
          <a:xfrm>
            <a:off x="2590800" y="2209800"/>
            <a:ext cx="2400300" cy="238442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2" presetClass="entr" presetSubtype="2" fill="hold" grpId="0" nodeType="afterEffect">
                                  <p:stCondLst>
                                    <p:cond delay="1000"/>
                                  </p:stCondLst>
                                  <p:childTnLst>
                                    <p:set>
                                      <p:cBhvr>
                                        <p:cTn id="11" dur="1" fill="hold">
                                          <p:stCondLst>
                                            <p:cond delay="0"/>
                                          </p:stCondLst>
                                        </p:cTn>
                                        <p:tgtEl>
                                          <p:spTgt spid="5124">
                                            <p:txEl>
                                              <p:pRg st="0" end="0"/>
                                            </p:txEl>
                                          </p:spTgt>
                                        </p:tgtEl>
                                        <p:attrNameLst>
                                          <p:attrName>style.visibility</p:attrName>
                                        </p:attrNameLst>
                                      </p:cBhvr>
                                      <p:to>
                                        <p:strVal val="visible"/>
                                      </p:to>
                                    </p:set>
                                    <p:anim calcmode="lin" valueType="num">
                                      <p:cBhvr additive="base">
                                        <p:cTn id="12" dur="500" fill="hold"/>
                                        <p:tgtEl>
                                          <p:spTgt spid="5124">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5124">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autoUpdateAnimBg="0"/>
      <p:bldP spid="5124" grpId="0" build="p" autoUpdateAnimBg="0" advAuto="100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ltLang="en-US" smtClean="0">
                <a:solidFill>
                  <a:srgbClr val="FF0000"/>
                </a:solidFill>
                <a:cs typeface="Times New Roman" panose="02020603050405020304" pitchFamily="18" charset="0"/>
              </a:rPr>
              <a:t>If readers accept your warrant, you can then present specific evidence to develop your claim.</a:t>
            </a:r>
            <a:br>
              <a:rPr lang="en-US" altLang="en-US" smtClean="0">
                <a:solidFill>
                  <a:srgbClr val="FF0000"/>
                </a:solidFill>
                <a:cs typeface="Times New Roman" panose="02020603050405020304" pitchFamily="18" charset="0"/>
              </a:rPr>
            </a:br>
            <a:r>
              <a:rPr lang="en-US" altLang="en-US" smtClean="0">
                <a:solidFill>
                  <a:srgbClr val="FF0000"/>
                </a:solidFill>
              </a:rPr>
              <a:t> </a:t>
            </a:r>
            <a:br>
              <a:rPr lang="en-US" altLang="en-US" smtClean="0">
                <a:solidFill>
                  <a:srgbClr val="FF0000"/>
                </a:solidFill>
              </a:rPr>
            </a:br>
            <a:r>
              <a:rPr lang="en-US" altLang="en-US" smtClean="0">
                <a:solidFill>
                  <a:srgbClr val="FF0000"/>
                </a:solidFill>
              </a:rPr>
              <a:t>If readers challenge your warrant, you must defend it by “backing” it up.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ltLang="en-US" smtClean="0"/>
              <a:t>More about warrants...</a:t>
            </a:r>
          </a:p>
        </p:txBody>
      </p:sp>
      <p:sp>
        <p:nvSpPr>
          <p:cNvPr id="13315" name="Rectangle 3"/>
          <p:cNvSpPr>
            <a:spLocks noGrp="1" noChangeArrowheads="1"/>
          </p:cNvSpPr>
          <p:nvPr>
            <p:ph type="body" idx="1"/>
          </p:nvPr>
        </p:nvSpPr>
        <p:spPr>
          <a:xfrm>
            <a:off x="1600200" y="1981200"/>
            <a:ext cx="7439025" cy="4114800"/>
          </a:xfrm>
        </p:spPr>
        <p:txBody>
          <a:bodyPr/>
          <a:lstStyle/>
          <a:p>
            <a:r>
              <a:rPr lang="en-US" altLang="en-US" sz="2400" smtClean="0"/>
              <a:t>The warrant performs a "linking" function by establishing a mental connection between the grounds and the claim</a:t>
            </a:r>
          </a:p>
          <a:p>
            <a:pPr lvl="1">
              <a:lnSpc>
                <a:spcPct val="110000"/>
              </a:lnSpc>
            </a:pPr>
            <a:r>
              <a:rPr lang="en-US" altLang="en-US" sz="2000" smtClean="0"/>
              <a:t>example: “Muffin is running a temperature.  I’ll bet she has an infection.” </a:t>
            </a:r>
          </a:p>
          <a:p>
            <a:pPr lvl="1">
              <a:lnSpc>
                <a:spcPct val="110000"/>
              </a:lnSpc>
            </a:pPr>
            <a:endParaRPr lang="en-US" altLang="en-US" sz="2000" smtClean="0"/>
          </a:p>
          <a:p>
            <a:pPr lvl="1">
              <a:lnSpc>
                <a:spcPct val="110000"/>
              </a:lnSpc>
            </a:pPr>
            <a:endParaRPr lang="en-US" altLang="en-US" sz="2000" smtClean="0"/>
          </a:p>
          <a:p>
            <a:pPr lvl="1">
              <a:lnSpc>
                <a:spcPct val="110000"/>
              </a:lnSpc>
            </a:pPr>
            <a:r>
              <a:rPr lang="en-US" altLang="en-US" sz="2000" smtClean="0"/>
              <a:t>example: "That dog is probably friendly.  It is a Golden Retriever.”</a:t>
            </a:r>
            <a:endParaRPr lang="en-US" altLang="en-US" smtClean="0"/>
          </a:p>
        </p:txBody>
      </p:sp>
      <p:sp>
        <p:nvSpPr>
          <p:cNvPr id="13316" name="Text Box 4"/>
          <p:cNvSpPr txBox="1">
            <a:spLocks noChangeArrowheads="1"/>
          </p:cNvSpPr>
          <p:nvPr/>
        </p:nvSpPr>
        <p:spPr bwMode="auto">
          <a:xfrm>
            <a:off x="1524000" y="3795713"/>
            <a:ext cx="7239000" cy="762000"/>
          </a:xfrm>
          <a:prstGeom prst="rect">
            <a:avLst/>
          </a:prstGeom>
          <a:noFill/>
          <a:ln w="9525">
            <a:noFill/>
            <a:miter lim="800000"/>
            <a:headEnd/>
            <a:tailEnd/>
          </a:ln>
          <a:effectLst/>
        </p:spPr>
        <p:txBody>
          <a:bodyPr>
            <a:spAutoFit/>
          </a:bodyPr>
          <a:lstStyle/>
          <a:p>
            <a:pPr lvl="1">
              <a:lnSpc>
                <a:spcPct val="110000"/>
              </a:lnSpc>
              <a:defRPr/>
            </a:pPr>
            <a:r>
              <a:rPr lang="en-US" sz="2000">
                <a:solidFill>
                  <a:srgbClr val="5536C8"/>
                </a:solidFill>
                <a:effectLst>
                  <a:outerShdw blurRad="38100" dist="38100" dir="2700000" algn="tl">
                    <a:srgbClr val="000000"/>
                  </a:outerShdw>
                </a:effectLst>
                <a:latin typeface="Tahoma" pitchFamily="34" charset="0"/>
              </a:rPr>
              <a:t>(warrant: sign reasoning; a fever is a reliable sign of an infection)</a:t>
            </a:r>
            <a:endParaRPr lang="en-US">
              <a:latin typeface="Times New Roman" charset="0"/>
            </a:endParaRPr>
          </a:p>
        </p:txBody>
      </p:sp>
      <p:sp>
        <p:nvSpPr>
          <p:cNvPr id="13317" name="Text Box 5"/>
          <p:cNvSpPr txBox="1">
            <a:spLocks noChangeArrowheads="1"/>
          </p:cNvSpPr>
          <p:nvPr/>
        </p:nvSpPr>
        <p:spPr bwMode="auto">
          <a:xfrm>
            <a:off x="1981200" y="5334000"/>
            <a:ext cx="6248400" cy="701675"/>
          </a:xfrm>
          <a:prstGeom prst="rect">
            <a:avLst/>
          </a:prstGeom>
          <a:noFill/>
          <a:ln w="9525">
            <a:noFill/>
            <a:miter lim="800000"/>
            <a:headEnd/>
            <a:tailEnd/>
          </a:ln>
          <a:effectLst/>
        </p:spPr>
        <p:txBody>
          <a:bodyPr>
            <a:spAutoFit/>
          </a:bodyPr>
          <a:lstStyle/>
          <a:p>
            <a:pPr>
              <a:spcBef>
                <a:spcPct val="50000"/>
              </a:spcBef>
              <a:defRPr/>
            </a:pPr>
            <a:r>
              <a:rPr lang="en-US" sz="2000">
                <a:solidFill>
                  <a:srgbClr val="5536C8"/>
                </a:solidFill>
                <a:effectLst>
                  <a:outerShdw blurRad="38100" dist="38100" dir="2700000" algn="tl">
                    <a:srgbClr val="000000"/>
                  </a:outerShdw>
                </a:effectLst>
                <a:latin typeface="Tahoma" pitchFamily="34" charset="0"/>
              </a:rPr>
              <a:t>(warrant: generalization; most or all Golden Retrievers are friendly)</a:t>
            </a:r>
            <a:endParaRPr lang="en-US" sz="1800">
              <a:solidFill>
                <a:srgbClr val="765DD3"/>
              </a:solidFill>
              <a:effectLst>
                <a:outerShdw blurRad="38100" dist="38100" dir="2700000" algn="tl">
                  <a:srgbClr val="000000"/>
                </a:outerShdw>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fade">
                                      <p:cBhvr>
                                        <p:cTn id="7" dur="2000"/>
                                        <p:tgtEl>
                                          <p:spTgt spid="1331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animEffect transition="in" filter="fade">
                                      <p:cBhvr>
                                        <p:cTn id="12" dur="2000"/>
                                        <p:tgtEl>
                                          <p:spTgt spid="1331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315">
                                            <p:txEl>
                                              <p:pRg st="1" end="1"/>
                                            </p:txEl>
                                          </p:spTgt>
                                        </p:tgtEl>
                                        <p:attrNameLst>
                                          <p:attrName>style.visibility</p:attrName>
                                        </p:attrNameLst>
                                      </p:cBhvr>
                                      <p:to>
                                        <p:strVal val="visible"/>
                                      </p:to>
                                    </p:set>
                                    <p:animEffect transition="in" filter="fade">
                                      <p:cBhvr>
                                        <p:cTn id="15" dur="2000"/>
                                        <p:tgtEl>
                                          <p:spTgt spid="1331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3315">
                                            <p:txEl>
                                              <p:pRg st="4" end="4"/>
                                            </p:txEl>
                                          </p:spTgt>
                                        </p:tgtEl>
                                        <p:attrNameLst>
                                          <p:attrName>style.visibility</p:attrName>
                                        </p:attrNameLst>
                                      </p:cBhvr>
                                      <p:to>
                                        <p:strVal val="visible"/>
                                      </p:to>
                                    </p:set>
                                    <p:animEffect transition="in" filter="fade">
                                      <p:cBhvr>
                                        <p:cTn id="18" dur="2000"/>
                                        <p:tgtEl>
                                          <p:spTgt spid="13315">
                                            <p:txEl>
                                              <p:pRg st="4" end="4"/>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3" presetClass="entr" presetSubtype="5" fill="hold" grpId="0" nodeType="clickEffect">
                                  <p:stCondLst>
                                    <p:cond delay="0"/>
                                  </p:stCondLst>
                                  <p:childTnLst>
                                    <p:set>
                                      <p:cBhvr>
                                        <p:cTn id="22" dur="1" fill="hold">
                                          <p:stCondLst>
                                            <p:cond delay="0"/>
                                          </p:stCondLst>
                                        </p:cTn>
                                        <p:tgtEl>
                                          <p:spTgt spid="13316"/>
                                        </p:tgtEl>
                                        <p:attrNameLst>
                                          <p:attrName>style.visibility</p:attrName>
                                        </p:attrNameLst>
                                      </p:cBhvr>
                                      <p:to>
                                        <p:strVal val="visible"/>
                                      </p:to>
                                    </p:set>
                                    <p:animEffect transition="in" filter="blinds(vertical)">
                                      <p:cBhvr>
                                        <p:cTn id="23" dur="500"/>
                                        <p:tgtEl>
                                          <p:spTgt spid="13316"/>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3" presetClass="entr" presetSubtype="5" fill="hold" grpId="0" nodeType="clickEffect">
                                  <p:stCondLst>
                                    <p:cond delay="0"/>
                                  </p:stCondLst>
                                  <p:childTnLst>
                                    <p:set>
                                      <p:cBhvr>
                                        <p:cTn id="27" dur="1" fill="hold">
                                          <p:stCondLst>
                                            <p:cond delay="0"/>
                                          </p:stCondLst>
                                        </p:cTn>
                                        <p:tgtEl>
                                          <p:spTgt spid="13317"/>
                                        </p:tgtEl>
                                        <p:attrNameLst>
                                          <p:attrName>style.visibility</p:attrName>
                                        </p:attrNameLst>
                                      </p:cBhvr>
                                      <p:to>
                                        <p:strVal val="visible"/>
                                      </p:to>
                                    </p:set>
                                    <p:animEffect transition="in" filter="blinds(vertical)">
                                      <p:cBhvr>
                                        <p:cTn id="28" dur="5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p:bldP spid="13315" grpId="0" build="p"/>
      <p:bldP spid="13316" grpId="0" autoUpdateAnimBg="0"/>
      <p:bldP spid="13317"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Rectangle 3"/>
          <p:cNvSpPr>
            <a:spLocks noGrp="1" noChangeArrowheads="1"/>
          </p:cNvSpPr>
          <p:nvPr>
            <p:ph type="title"/>
          </p:nvPr>
        </p:nvSpPr>
        <p:spPr/>
        <p:txBody>
          <a:bodyPr/>
          <a:lstStyle/>
          <a:p>
            <a:r>
              <a:rPr lang="en-US" altLang="en-US" smtClean="0"/>
              <a:t>Still more about warrants...</a:t>
            </a:r>
          </a:p>
        </p:txBody>
      </p:sp>
      <p:sp>
        <p:nvSpPr>
          <p:cNvPr id="31746" name="Rectangle 2"/>
          <p:cNvSpPr>
            <a:spLocks noGrp="1" noChangeArrowheads="1"/>
          </p:cNvSpPr>
          <p:nvPr>
            <p:ph type="body" idx="1"/>
          </p:nvPr>
        </p:nvSpPr>
        <p:spPr>
          <a:xfrm>
            <a:off x="1752600" y="2057400"/>
            <a:ext cx="7086600" cy="4114800"/>
          </a:xfrm>
        </p:spPr>
        <p:txBody>
          <a:bodyPr/>
          <a:lstStyle/>
          <a:p>
            <a:pPr>
              <a:lnSpc>
                <a:spcPct val="80000"/>
              </a:lnSpc>
            </a:pPr>
            <a:r>
              <a:rPr lang="en-US" altLang="en-US" sz="2400" smtClean="0"/>
              <a:t>warrants can be based on:</a:t>
            </a:r>
          </a:p>
          <a:p>
            <a:pPr>
              <a:lnSpc>
                <a:spcPct val="110000"/>
              </a:lnSpc>
            </a:pPr>
            <a:r>
              <a:rPr lang="en-US" altLang="en-US" sz="2400" b="1" smtClean="0"/>
              <a:t>ethos:</a:t>
            </a:r>
            <a:r>
              <a:rPr lang="en-US" altLang="en-US" sz="2400" smtClean="0"/>
              <a:t> source credibility, authority</a:t>
            </a:r>
          </a:p>
          <a:p>
            <a:pPr>
              <a:lnSpc>
                <a:spcPct val="110000"/>
              </a:lnSpc>
            </a:pPr>
            <a:r>
              <a:rPr lang="en-US" altLang="en-US" sz="2400" b="1" smtClean="0"/>
              <a:t>logos:</a:t>
            </a:r>
            <a:r>
              <a:rPr lang="en-US" altLang="en-US" sz="2400" smtClean="0"/>
              <a:t> reason-giving, induction, deduction</a:t>
            </a:r>
          </a:p>
          <a:p>
            <a:pPr>
              <a:lnSpc>
                <a:spcPct val="110000"/>
              </a:lnSpc>
            </a:pPr>
            <a:r>
              <a:rPr lang="en-US" altLang="en-US" sz="2400" b="1" smtClean="0"/>
              <a:t>pathos:</a:t>
            </a:r>
            <a:r>
              <a:rPr lang="en-US" altLang="en-US" sz="2400" smtClean="0"/>
              <a:t> emotional or motivational appeals</a:t>
            </a:r>
          </a:p>
          <a:p>
            <a:pPr>
              <a:lnSpc>
                <a:spcPct val="110000"/>
              </a:lnSpc>
            </a:pPr>
            <a:r>
              <a:rPr lang="en-US" altLang="en-US" sz="2400" b="1" smtClean="0"/>
              <a:t>value premises:</a:t>
            </a:r>
            <a:r>
              <a:rPr lang="en-US" altLang="en-US" sz="2400" smtClean="0"/>
              <a:t> values shared by, or presumed to be shared by, the receiver(s)</a:t>
            </a:r>
          </a:p>
          <a:p>
            <a:pPr>
              <a:lnSpc>
                <a:spcPct val="80000"/>
              </a:lnSpc>
            </a:pPr>
            <a:endParaRPr lang="en-US" altLang="en-US" sz="2400" smtClean="0"/>
          </a:p>
          <a:p>
            <a:pPr>
              <a:lnSpc>
                <a:spcPct val="80000"/>
              </a:lnSpc>
            </a:pPr>
            <a:r>
              <a:rPr lang="en-US" altLang="en-US" sz="2400" smtClean="0"/>
              <a:t>note: These categories aren't mutually exclusive; there is considerable overlap among the three.</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fade">
                                      <p:cBhvr>
                                        <p:cTn id="12" dur="2000"/>
                                        <p:tgtEl>
                                          <p:spTgt spid="3174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1746">
                                            <p:txEl>
                                              <p:pRg st="1" end="1"/>
                                            </p:txEl>
                                          </p:spTgt>
                                        </p:tgtEl>
                                        <p:attrNameLst>
                                          <p:attrName>style.visibility</p:attrName>
                                        </p:attrNameLst>
                                      </p:cBhvr>
                                      <p:to>
                                        <p:strVal val="visible"/>
                                      </p:to>
                                    </p:set>
                                    <p:animEffect transition="in" filter="fade">
                                      <p:cBhvr>
                                        <p:cTn id="17" dur="2000"/>
                                        <p:tgtEl>
                                          <p:spTgt spid="3174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1746">
                                            <p:txEl>
                                              <p:pRg st="2" end="2"/>
                                            </p:txEl>
                                          </p:spTgt>
                                        </p:tgtEl>
                                        <p:attrNameLst>
                                          <p:attrName>style.visibility</p:attrName>
                                        </p:attrNameLst>
                                      </p:cBhvr>
                                      <p:to>
                                        <p:strVal val="visible"/>
                                      </p:to>
                                    </p:set>
                                    <p:animEffect transition="in" filter="fade">
                                      <p:cBhvr>
                                        <p:cTn id="22" dur="2000"/>
                                        <p:tgtEl>
                                          <p:spTgt spid="3174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1746">
                                            <p:txEl>
                                              <p:pRg st="3" end="3"/>
                                            </p:txEl>
                                          </p:spTgt>
                                        </p:tgtEl>
                                        <p:attrNameLst>
                                          <p:attrName>style.visibility</p:attrName>
                                        </p:attrNameLst>
                                      </p:cBhvr>
                                      <p:to>
                                        <p:strVal val="visible"/>
                                      </p:to>
                                    </p:set>
                                    <p:animEffect transition="in" filter="fade">
                                      <p:cBhvr>
                                        <p:cTn id="27" dur="2000"/>
                                        <p:tgtEl>
                                          <p:spTgt spid="3174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1746">
                                            <p:txEl>
                                              <p:pRg st="4" end="4"/>
                                            </p:txEl>
                                          </p:spTgt>
                                        </p:tgtEl>
                                        <p:attrNameLst>
                                          <p:attrName>style.visibility</p:attrName>
                                        </p:attrNameLst>
                                      </p:cBhvr>
                                      <p:to>
                                        <p:strVal val="visible"/>
                                      </p:to>
                                    </p:set>
                                    <p:animEffect transition="in" filter="fade">
                                      <p:cBhvr>
                                        <p:cTn id="32" dur="2000"/>
                                        <p:tgtEl>
                                          <p:spTgt spid="31746">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1746">
                                            <p:txEl>
                                              <p:pRg st="6" end="6"/>
                                            </p:txEl>
                                          </p:spTgt>
                                        </p:tgtEl>
                                        <p:attrNameLst>
                                          <p:attrName>style.visibility</p:attrName>
                                        </p:attrNameLst>
                                      </p:cBhvr>
                                      <p:to>
                                        <p:strVal val="visible"/>
                                      </p:to>
                                    </p:set>
                                    <p:animEffect transition="in" filter="fade">
                                      <p:cBhvr>
                                        <p:cTn id="37" dur="2000"/>
                                        <p:tgtEl>
                                          <p:spTgt spid="3174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P spid="31746"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9" name="Rectangle 9"/>
          <p:cNvSpPr>
            <a:spLocks noGrp="1" noChangeArrowheads="1"/>
          </p:cNvSpPr>
          <p:nvPr>
            <p:ph type="title"/>
          </p:nvPr>
        </p:nvSpPr>
        <p:spPr>
          <a:xfrm>
            <a:off x="1143000" y="0"/>
            <a:ext cx="7315200" cy="1143000"/>
          </a:xfrm>
        </p:spPr>
        <p:txBody>
          <a:bodyPr/>
          <a:lstStyle/>
          <a:p>
            <a:r>
              <a:rPr lang="en-US" altLang="en-US" sz="4000" smtClean="0"/>
              <a:t>the first triad</a:t>
            </a:r>
            <a:br>
              <a:rPr lang="en-US" altLang="en-US" sz="4000" smtClean="0"/>
            </a:br>
            <a:r>
              <a:rPr lang="en-US" altLang="en-US" sz="4000" smtClean="0"/>
              <a:t>sample argument 1</a:t>
            </a:r>
            <a:endParaRPr lang="en-US" altLang="en-US" smtClean="0"/>
          </a:p>
        </p:txBody>
      </p:sp>
      <p:sp>
        <p:nvSpPr>
          <p:cNvPr id="30728" name="AutoShape 8" descr="Purple mesh"/>
          <p:cNvSpPr>
            <a:spLocks noChangeArrowheads="1"/>
          </p:cNvSpPr>
          <p:nvPr/>
        </p:nvSpPr>
        <p:spPr bwMode="auto">
          <a:xfrm flipV="1">
            <a:off x="4038600" y="3352800"/>
            <a:ext cx="2667000" cy="1524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contourClr>
              <a:srgbClr val="FFFFFF"/>
            </a:contourClr>
          </a:sp3d>
        </p:spPr>
        <p:txBody>
          <a:bodyPr wrap="none" anchor="ctr">
            <a:flatTx/>
          </a:bodyPr>
          <a:lstStyle/>
          <a:p>
            <a:endParaRPr lang="en-US"/>
          </a:p>
        </p:txBody>
      </p:sp>
      <p:sp>
        <p:nvSpPr>
          <p:cNvPr id="30727" name="Text Box 7"/>
          <p:cNvSpPr txBox="1">
            <a:spLocks noChangeArrowheads="1"/>
          </p:cNvSpPr>
          <p:nvPr/>
        </p:nvSpPr>
        <p:spPr bwMode="auto">
          <a:xfrm>
            <a:off x="2514600" y="3503613"/>
            <a:ext cx="15367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Grounds</a:t>
            </a:r>
          </a:p>
        </p:txBody>
      </p:sp>
      <p:sp>
        <p:nvSpPr>
          <p:cNvPr id="30726" name="Text Box 6"/>
          <p:cNvSpPr txBox="1">
            <a:spLocks noChangeArrowheads="1"/>
          </p:cNvSpPr>
          <p:nvPr/>
        </p:nvSpPr>
        <p:spPr bwMode="auto">
          <a:xfrm>
            <a:off x="6842125" y="3503613"/>
            <a:ext cx="935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Claim</a:t>
            </a:r>
          </a:p>
        </p:txBody>
      </p:sp>
      <p:sp>
        <p:nvSpPr>
          <p:cNvPr id="30725" name="Text Box 5"/>
          <p:cNvSpPr txBox="1">
            <a:spLocks noChangeArrowheads="1"/>
          </p:cNvSpPr>
          <p:nvPr/>
        </p:nvSpPr>
        <p:spPr bwMode="auto">
          <a:xfrm>
            <a:off x="4800600" y="4800600"/>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Warrant</a:t>
            </a:r>
          </a:p>
        </p:txBody>
      </p:sp>
      <p:sp>
        <p:nvSpPr>
          <p:cNvPr id="30724" name="Text Box 4"/>
          <p:cNvSpPr txBox="1">
            <a:spLocks noChangeArrowheads="1"/>
          </p:cNvSpPr>
          <p:nvPr/>
        </p:nvSpPr>
        <p:spPr bwMode="auto">
          <a:xfrm>
            <a:off x="6553200" y="2362200"/>
            <a:ext cx="24384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The Angels are likely to win the ballgame tonight</a:t>
            </a:r>
            <a:endParaRPr lang="en-US" dirty="0">
              <a:latin typeface="Times New Roman" charset="0"/>
            </a:endParaRPr>
          </a:p>
        </p:txBody>
      </p:sp>
      <p:sp>
        <p:nvSpPr>
          <p:cNvPr id="30723" name="Text Box 3"/>
          <p:cNvSpPr txBox="1">
            <a:spLocks noChangeArrowheads="1"/>
          </p:cNvSpPr>
          <p:nvPr/>
        </p:nvSpPr>
        <p:spPr bwMode="auto">
          <a:xfrm>
            <a:off x="2362200" y="2759075"/>
            <a:ext cx="1981200" cy="708025"/>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They are playing</a:t>
            </a:r>
          </a:p>
          <a:p>
            <a:pPr>
              <a:defRPr/>
            </a:pPr>
            <a:r>
              <a:rPr lang="en-US" sz="2000" dirty="0">
                <a:solidFill>
                  <a:srgbClr val="5536C8"/>
                </a:solidFill>
                <a:effectLst>
                  <a:outerShdw blurRad="38100" dist="38100" dir="2700000" algn="tl">
                    <a:srgbClr val="000000"/>
                  </a:outerShdw>
                </a:effectLst>
                <a:latin typeface="Times New Roman" charset="0"/>
              </a:rPr>
              <a:t>at home</a:t>
            </a:r>
            <a:endParaRPr lang="en-US" dirty="0">
              <a:latin typeface="Times New Roman" charset="0"/>
            </a:endParaRPr>
          </a:p>
        </p:txBody>
      </p:sp>
      <p:sp>
        <p:nvSpPr>
          <p:cNvPr id="30722" name="Text Box 2"/>
          <p:cNvSpPr txBox="1">
            <a:spLocks noChangeArrowheads="1"/>
          </p:cNvSpPr>
          <p:nvPr/>
        </p:nvSpPr>
        <p:spPr bwMode="auto">
          <a:xfrm>
            <a:off x="4175125" y="5165725"/>
            <a:ext cx="2987675"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latin typeface="Times New Roman" charset="0"/>
              </a:rPr>
              <a:t>(unstated) Generalization: The home team enjoys an advantage in baseball</a:t>
            </a:r>
            <a:endParaRPr lang="en-US">
              <a:effectLst>
                <a:outerShdw blurRad="38100" dist="38100" dir="2700000" algn="tl">
                  <a:srgbClr val="000000"/>
                </a:outerShdw>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30729"/>
                                        </p:tgtEl>
                                        <p:attrNameLst>
                                          <p:attrName>style.visibility</p:attrName>
                                        </p:attrNameLst>
                                      </p:cBhvr>
                                      <p:to>
                                        <p:strVal val="visible"/>
                                      </p:to>
                                    </p:set>
                                    <p:anim calcmode="lin" valueType="num">
                                      <p:cBhvr additive="base">
                                        <p:cTn id="7" dur="500" fill="hold"/>
                                        <p:tgtEl>
                                          <p:spTgt spid="30729"/>
                                        </p:tgtEl>
                                        <p:attrNameLst>
                                          <p:attrName>ppt_x</p:attrName>
                                        </p:attrNameLst>
                                      </p:cBhvr>
                                      <p:tavLst>
                                        <p:tav tm="0">
                                          <p:val>
                                            <p:strVal val="#ppt_x"/>
                                          </p:val>
                                        </p:tav>
                                        <p:tav tm="100000">
                                          <p:val>
                                            <p:strVal val="#ppt_x"/>
                                          </p:val>
                                        </p:tav>
                                      </p:tavLst>
                                    </p:anim>
                                    <p:anim calcmode="lin" valueType="num">
                                      <p:cBhvr additive="base">
                                        <p:cTn id="8" dur="500" fill="hold"/>
                                        <p:tgtEl>
                                          <p:spTgt spid="30729"/>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1000"/>
                                  </p:stCondLst>
                                  <p:childTnLst>
                                    <p:set>
                                      <p:cBhvr>
                                        <p:cTn id="11" dur="1" fill="hold">
                                          <p:stCondLst>
                                            <p:cond delay="0"/>
                                          </p:stCondLst>
                                        </p:cTn>
                                        <p:tgtEl>
                                          <p:spTgt spid="30728"/>
                                        </p:tgtEl>
                                        <p:attrNameLst>
                                          <p:attrName>style.visibility</p:attrName>
                                        </p:attrNameLst>
                                      </p:cBhvr>
                                      <p:to>
                                        <p:strVal val="visible"/>
                                      </p:to>
                                    </p:set>
                                    <p:animEffect transition="in" filter="barn(outVertical)">
                                      <p:cBhvr>
                                        <p:cTn id="12" dur="500"/>
                                        <p:tgtEl>
                                          <p:spTgt spid="30728"/>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30727"/>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0"/>
                                  </p:stCondLst>
                                  <p:childTnLst>
                                    <p:set>
                                      <p:cBhvr>
                                        <p:cTn id="18" dur="1" fill="hold">
                                          <p:stCondLst>
                                            <p:cond delay="499"/>
                                          </p:stCondLst>
                                        </p:cTn>
                                        <p:tgtEl>
                                          <p:spTgt spid="30726"/>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0"/>
                                  </p:stCondLst>
                                  <p:childTnLst>
                                    <p:set>
                                      <p:cBhvr>
                                        <p:cTn id="21" dur="1" fill="hold">
                                          <p:stCondLst>
                                            <p:cond delay="499"/>
                                          </p:stCondLst>
                                        </p:cTn>
                                        <p:tgtEl>
                                          <p:spTgt spid="30725"/>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30724"/>
                                        </p:tgtEl>
                                        <p:attrNameLst>
                                          <p:attrName>style.visibility</p:attrName>
                                        </p:attrNameLst>
                                      </p:cBhvr>
                                      <p:to>
                                        <p:strVal val="visible"/>
                                      </p:to>
                                    </p:set>
                                    <p:anim calcmode="lin" valueType="num">
                                      <p:cBhvr additive="base">
                                        <p:cTn id="26" dur="500" fill="hold"/>
                                        <p:tgtEl>
                                          <p:spTgt spid="30724"/>
                                        </p:tgtEl>
                                        <p:attrNameLst>
                                          <p:attrName>ppt_x</p:attrName>
                                        </p:attrNameLst>
                                      </p:cBhvr>
                                      <p:tavLst>
                                        <p:tav tm="0">
                                          <p:val>
                                            <p:strVal val="1+#ppt_w/2"/>
                                          </p:val>
                                        </p:tav>
                                        <p:tav tm="100000">
                                          <p:val>
                                            <p:strVal val="#ppt_x"/>
                                          </p:val>
                                        </p:tav>
                                      </p:tavLst>
                                    </p:anim>
                                    <p:anim calcmode="lin" valueType="num">
                                      <p:cBhvr additive="base">
                                        <p:cTn id="27" dur="500" fill="hold"/>
                                        <p:tgtEl>
                                          <p:spTgt spid="30724"/>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2" fill="hold" grpId="0" nodeType="clickEffect">
                                  <p:stCondLst>
                                    <p:cond delay="0"/>
                                  </p:stCondLst>
                                  <p:childTnLst>
                                    <p:set>
                                      <p:cBhvr>
                                        <p:cTn id="31" dur="1" fill="hold">
                                          <p:stCondLst>
                                            <p:cond delay="0"/>
                                          </p:stCondLst>
                                        </p:cTn>
                                        <p:tgtEl>
                                          <p:spTgt spid="30723"/>
                                        </p:tgtEl>
                                        <p:attrNameLst>
                                          <p:attrName>style.visibility</p:attrName>
                                        </p:attrNameLst>
                                      </p:cBhvr>
                                      <p:to>
                                        <p:strVal val="visible"/>
                                      </p:to>
                                    </p:set>
                                    <p:anim calcmode="lin" valueType="num">
                                      <p:cBhvr additive="base">
                                        <p:cTn id="32" dur="500" fill="hold"/>
                                        <p:tgtEl>
                                          <p:spTgt spid="30723"/>
                                        </p:tgtEl>
                                        <p:attrNameLst>
                                          <p:attrName>ppt_x</p:attrName>
                                        </p:attrNameLst>
                                      </p:cBhvr>
                                      <p:tavLst>
                                        <p:tav tm="0">
                                          <p:val>
                                            <p:strVal val="0-#ppt_w/2"/>
                                          </p:val>
                                        </p:tav>
                                        <p:tav tm="100000">
                                          <p:val>
                                            <p:strVal val="#ppt_x"/>
                                          </p:val>
                                        </p:tav>
                                      </p:tavLst>
                                    </p:anim>
                                    <p:anim calcmode="lin" valueType="num">
                                      <p:cBhvr additive="base">
                                        <p:cTn id="33" dur="500" fill="hold"/>
                                        <p:tgtEl>
                                          <p:spTgt spid="3072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30722"/>
                                        </p:tgtEl>
                                        <p:attrNameLst>
                                          <p:attrName>style.visibility</p:attrName>
                                        </p:attrNameLst>
                                      </p:cBhvr>
                                      <p:to>
                                        <p:strVal val="visible"/>
                                      </p:to>
                                    </p:set>
                                    <p:anim calcmode="lin" valueType="num">
                                      <p:cBhvr additive="base">
                                        <p:cTn id="38" dur="500" fill="hold"/>
                                        <p:tgtEl>
                                          <p:spTgt spid="30722"/>
                                        </p:tgtEl>
                                        <p:attrNameLst>
                                          <p:attrName>ppt_x</p:attrName>
                                        </p:attrNameLst>
                                      </p:cBhvr>
                                      <p:tavLst>
                                        <p:tav tm="0">
                                          <p:val>
                                            <p:strVal val="1+#ppt_w/2"/>
                                          </p:val>
                                        </p:tav>
                                        <p:tav tm="100000">
                                          <p:val>
                                            <p:strVal val="#ppt_x"/>
                                          </p:val>
                                        </p:tav>
                                      </p:tavLst>
                                    </p:anim>
                                    <p:anim calcmode="lin" valueType="num">
                                      <p:cBhvr additive="base">
                                        <p:cTn id="39" dur="500" fill="hold"/>
                                        <p:tgtEl>
                                          <p:spTgt spid="3072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9" grpId="0" autoUpdateAnimBg="0"/>
      <p:bldP spid="30728" grpId="0" animBg="1"/>
      <p:bldP spid="30727" grpId="0" autoUpdateAnimBg="0"/>
      <p:bldP spid="30726" grpId="0" autoUpdateAnimBg="0"/>
      <p:bldP spid="30725" grpId="0" autoUpdateAnimBg="0"/>
      <p:bldP spid="30724" grpId="0" autoUpdateAnimBg="0"/>
      <p:bldP spid="30723" grpId="0" autoUpdateAnimBg="0"/>
      <p:bldP spid="3072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81" name="Rectangle 9"/>
          <p:cNvSpPr>
            <a:spLocks noGrp="1" noChangeArrowheads="1"/>
          </p:cNvSpPr>
          <p:nvPr>
            <p:ph type="title"/>
          </p:nvPr>
        </p:nvSpPr>
        <p:spPr>
          <a:xfrm>
            <a:off x="1143000" y="0"/>
            <a:ext cx="7315200" cy="1143000"/>
          </a:xfrm>
        </p:spPr>
        <p:txBody>
          <a:bodyPr/>
          <a:lstStyle/>
          <a:p>
            <a:r>
              <a:rPr lang="en-US" altLang="en-US" sz="4000" smtClean="0"/>
              <a:t>the first triad</a:t>
            </a:r>
            <a:br>
              <a:rPr lang="en-US" altLang="en-US" sz="4000" smtClean="0"/>
            </a:br>
            <a:r>
              <a:rPr lang="en-US" altLang="en-US" sz="4000" smtClean="0"/>
              <a:t>sample argument 2</a:t>
            </a:r>
          </a:p>
        </p:txBody>
      </p:sp>
      <p:sp>
        <p:nvSpPr>
          <p:cNvPr id="28680" name="AutoShape 8" descr="Purple mesh"/>
          <p:cNvSpPr>
            <a:spLocks noChangeArrowheads="1"/>
          </p:cNvSpPr>
          <p:nvPr/>
        </p:nvSpPr>
        <p:spPr bwMode="auto">
          <a:xfrm flipV="1">
            <a:off x="4038600" y="3352800"/>
            <a:ext cx="2667000" cy="1524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contourClr>
              <a:srgbClr val="FFFFFF"/>
            </a:contourClr>
          </a:sp3d>
        </p:spPr>
        <p:txBody>
          <a:bodyPr wrap="none" anchor="ctr">
            <a:flatTx/>
          </a:bodyPr>
          <a:lstStyle/>
          <a:p>
            <a:endParaRPr lang="en-US"/>
          </a:p>
        </p:txBody>
      </p:sp>
      <p:sp>
        <p:nvSpPr>
          <p:cNvPr id="28679" name="Text Box 7"/>
          <p:cNvSpPr txBox="1">
            <a:spLocks noChangeArrowheads="1"/>
          </p:cNvSpPr>
          <p:nvPr/>
        </p:nvSpPr>
        <p:spPr bwMode="auto">
          <a:xfrm>
            <a:off x="2743200" y="3503613"/>
            <a:ext cx="1308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Grounds</a:t>
            </a:r>
          </a:p>
        </p:txBody>
      </p:sp>
      <p:sp>
        <p:nvSpPr>
          <p:cNvPr id="28678" name="Text Box 6"/>
          <p:cNvSpPr txBox="1">
            <a:spLocks noChangeArrowheads="1"/>
          </p:cNvSpPr>
          <p:nvPr/>
        </p:nvSpPr>
        <p:spPr bwMode="auto">
          <a:xfrm>
            <a:off x="6842125" y="3503613"/>
            <a:ext cx="9350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Claim</a:t>
            </a:r>
          </a:p>
        </p:txBody>
      </p:sp>
      <p:sp>
        <p:nvSpPr>
          <p:cNvPr id="28677" name="Text Box 5"/>
          <p:cNvSpPr txBox="1">
            <a:spLocks noChangeArrowheads="1"/>
          </p:cNvSpPr>
          <p:nvPr/>
        </p:nvSpPr>
        <p:spPr bwMode="auto">
          <a:xfrm>
            <a:off x="4800600" y="4800600"/>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Warrant</a:t>
            </a:r>
          </a:p>
        </p:txBody>
      </p:sp>
      <p:sp>
        <p:nvSpPr>
          <p:cNvPr id="28676" name="Text Box 4"/>
          <p:cNvSpPr txBox="1">
            <a:spLocks noChangeArrowheads="1"/>
          </p:cNvSpPr>
          <p:nvPr/>
        </p:nvSpPr>
        <p:spPr bwMode="auto">
          <a:xfrm>
            <a:off x="6819900" y="2057400"/>
            <a:ext cx="17907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“Juno” is a wonderful movie.</a:t>
            </a:r>
            <a:endParaRPr lang="en-US" dirty="0">
              <a:latin typeface="Times New Roman" charset="0"/>
            </a:endParaRPr>
          </a:p>
        </p:txBody>
      </p:sp>
      <p:sp>
        <p:nvSpPr>
          <p:cNvPr id="28674" name="Text Box 2"/>
          <p:cNvSpPr txBox="1">
            <a:spLocks noChangeArrowheads="1"/>
          </p:cNvSpPr>
          <p:nvPr/>
        </p:nvSpPr>
        <p:spPr bwMode="auto">
          <a:xfrm>
            <a:off x="4191000" y="5165725"/>
            <a:ext cx="3276600" cy="13112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latin typeface="Times New Roman" charset="0"/>
              </a:rPr>
              <a:t>(unstated) Sign: a movie’s greatness can be measured in the number of Oscar nominations it receives</a:t>
            </a:r>
            <a:endParaRPr lang="en-US">
              <a:effectLst>
                <a:outerShdw blurRad="38100" dist="38100" dir="2700000" algn="tl">
                  <a:srgbClr val="000000"/>
                </a:outerShdw>
              </a:effectLst>
              <a:latin typeface="Times New Roman" charset="0"/>
            </a:endParaRPr>
          </a:p>
        </p:txBody>
      </p:sp>
      <p:sp>
        <p:nvSpPr>
          <p:cNvPr id="10" name="Text Box 3"/>
          <p:cNvSpPr txBox="1">
            <a:spLocks noChangeArrowheads="1"/>
          </p:cNvSpPr>
          <p:nvPr/>
        </p:nvSpPr>
        <p:spPr bwMode="auto">
          <a:xfrm>
            <a:off x="2743200" y="2590800"/>
            <a:ext cx="20574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It was nominated for 4 Academy Awards</a:t>
            </a:r>
            <a:endParaRPr lang="en-US" dirty="0">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8681"/>
                                        </p:tgtEl>
                                        <p:attrNameLst>
                                          <p:attrName>style.visibility</p:attrName>
                                        </p:attrNameLst>
                                      </p:cBhvr>
                                      <p:to>
                                        <p:strVal val="visible"/>
                                      </p:to>
                                    </p:set>
                                    <p:anim calcmode="lin" valueType="num">
                                      <p:cBhvr additive="base">
                                        <p:cTn id="7" dur="500" fill="hold"/>
                                        <p:tgtEl>
                                          <p:spTgt spid="28681"/>
                                        </p:tgtEl>
                                        <p:attrNameLst>
                                          <p:attrName>ppt_x</p:attrName>
                                        </p:attrNameLst>
                                      </p:cBhvr>
                                      <p:tavLst>
                                        <p:tav tm="0">
                                          <p:val>
                                            <p:strVal val="#ppt_x"/>
                                          </p:val>
                                        </p:tav>
                                        <p:tav tm="100000">
                                          <p:val>
                                            <p:strVal val="#ppt_x"/>
                                          </p:val>
                                        </p:tav>
                                      </p:tavLst>
                                    </p:anim>
                                    <p:anim calcmode="lin" valueType="num">
                                      <p:cBhvr additive="base">
                                        <p:cTn id="8" dur="500" fill="hold"/>
                                        <p:tgtEl>
                                          <p:spTgt spid="28681"/>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1000"/>
                                  </p:stCondLst>
                                  <p:childTnLst>
                                    <p:set>
                                      <p:cBhvr>
                                        <p:cTn id="11" dur="1" fill="hold">
                                          <p:stCondLst>
                                            <p:cond delay="0"/>
                                          </p:stCondLst>
                                        </p:cTn>
                                        <p:tgtEl>
                                          <p:spTgt spid="28680"/>
                                        </p:tgtEl>
                                        <p:attrNameLst>
                                          <p:attrName>style.visibility</p:attrName>
                                        </p:attrNameLst>
                                      </p:cBhvr>
                                      <p:to>
                                        <p:strVal val="visible"/>
                                      </p:to>
                                    </p:set>
                                    <p:animEffect transition="in" filter="barn(outVertical)">
                                      <p:cBhvr>
                                        <p:cTn id="12" dur="500"/>
                                        <p:tgtEl>
                                          <p:spTgt spid="28680"/>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8679"/>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0"/>
                                  </p:stCondLst>
                                  <p:childTnLst>
                                    <p:set>
                                      <p:cBhvr>
                                        <p:cTn id="18" dur="1" fill="hold">
                                          <p:stCondLst>
                                            <p:cond delay="499"/>
                                          </p:stCondLst>
                                        </p:cTn>
                                        <p:tgtEl>
                                          <p:spTgt spid="28678"/>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0"/>
                                  </p:stCondLst>
                                  <p:childTnLst>
                                    <p:set>
                                      <p:cBhvr>
                                        <p:cTn id="21" dur="1" fill="hold">
                                          <p:stCondLst>
                                            <p:cond delay="499"/>
                                          </p:stCondLst>
                                        </p:cTn>
                                        <p:tgtEl>
                                          <p:spTgt spid="28677"/>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28676"/>
                                        </p:tgtEl>
                                        <p:attrNameLst>
                                          <p:attrName>style.visibility</p:attrName>
                                        </p:attrNameLst>
                                      </p:cBhvr>
                                      <p:to>
                                        <p:strVal val="visible"/>
                                      </p:to>
                                    </p:set>
                                    <p:anim calcmode="lin" valueType="num">
                                      <p:cBhvr additive="base">
                                        <p:cTn id="26" dur="500" fill="hold"/>
                                        <p:tgtEl>
                                          <p:spTgt spid="28676"/>
                                        </p:tgtEl>
                                        <p:attrNameLst>
                                          <p:attrName>ppt_x</p:attrName>
                                        </p:attrNameLst>
                                      </p:cBhvr>
                                      <p:tavLst>
                                        <p:tav tm="0">
                                          <p:val>
                                            <p:strVal val="1+#ppt_w/2"/>
                                          </p:val>
                                        </p:tav>
                                        <p:tav tm="100000">
                                          <p:val>
                                            <p:strVal val="#ppt_x"/>
                                          </p:val>
                                        </p:tav>
                                      </p:tavLst>
                                    </p:anim>
                                    <p:anim calcmode="lin" valueType="num">
                                      <p:cBhvr additive="base">
                                        <p:cTn id="27" dur="500" fill="hold"/>
                                        <p:tgtEl>
                                          <p:spTgt spid="28676"/>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3" fill="hold" grpId="0" nodeType="clickEffect">
                                  <p:stCondLst>
                                    <p:cond delay="0"/>
                                  </p:stCondLst>
                                  <p:childTnLst>
                                    <p:set>
                                      <p:cBhvr>
                                        <p:cTn id="31" dur="1" fill="hold">
                                          <p:stCondLst>
                                            <p:cond delay="0"/>
                                          </p:stCondLst>
                                        </p:cTn>
                                        <p:tgtEl>
                                          <p:spTgt spid="28674"/>
                                        </p:tgtEl>
                                        <p:attrNameLst>
                                          <p:attrName>style.visibility</p:attrName>
                                        </p:attrNameLst>
                                      </p:cBhvr>
                                      <p:to>
                                        <p:strVal val="visible"/>
                                      </p:to>
                                    </p:set>
                                    <p:anim calcmode="lin" valueType="num">
                                      <p:cBhvr additive="base">
                                        <p:cTn id="32" dur="500" fill="hold"/>
                                        <p:tgtEl>
                                          <p:spTgt spid="28674"/>
                                        </p:tgtEl>
                                        <p:attrNameLst>
                                          <p:attrName>ppt_x</p:attrName>
                                        </p:attrNameLst>
                                      </p:cBhvr>
                                      <p:tavLst>
                                        <p:tav tm="0">
                                          <p:val>
                                            <p:strVal val="1+#ppt_w/2"/>
                                          </p:val>
                                        </p:tav>
                                        <p:tav tm="100000">
                                          <p:val>
                                            <p:strVal val="#ppt_x"/>
                                          </p:val>
                                        </p:tav>
                                      </p:tavLst>
                                    </p:anim>
                                    <p:anim calcmode="lin" valueType="num">
                                      <p:cBhvr additive="base">
                                        <p:cTn id="33" dur="500" fill="hold"/>
                                        <p:tgtEl>
                                          <p:spTgt spid="28674"/>
                                        </p:tgtEl>
                                        <p:attrNameLst>
                                          <p:attrName>ppt_y</p:attrName>
                                        </p:attrNameLst>
                                      </p:cBhvr>
                                      <p:tavLst>
                                        <p:tav tm="0">
                                          <p:val>
                                            <p:strVal val="0-#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12" fill="hold" grpId="0" nodeType="clickEffect">
                                  <p:stCondLst>
                                    <p:cond delay="0"/>
                                  </p:stCondLst>
                                  <p:childTnLst>
                                    <p:set>
                                      <p:cBhvr>
                                        <p:cTn id="37" dur="1" fill="hold">
                                          <p:stCondLst>
                                            <p:cond delay="0"/>
                                          </p:stCondLst>
                                        </p:cTn>
                                        <p:tgtEl>
                                          <p:spTgt spid="10"/>
                                        </p:tgtEl>
                                        <p:attrNameLst>
                                          <p:attrName>style.visibility</p:attrName>
                                        </p:attrNameLst>
                                      </p:cBhvr>
                                      <p:to>
                                        <p:strVal val="visible"/>
                                      </p:to>
                                    </p:set>
                                    <p:anim calcmode="lin" valueType="num">
                                      <p:cBhvr additive="base">
                                        <p:cTn id="38" dur="500" fill="hold"/>
                                        <p:tgtEl>
                                          <p:spTgt spid="10"/>
                                        </p:tgtEl>
                                        <p:attrNameLst>
                                          <p:attrName>ppt_x</p:attrName>
                                        </p:attrNameLst>
                                      </p:cBhvr>
                                      <p:tavLst>
                                        <p:tav tm="0">
                                          <p:val>
                                            <p:strVal val="0-#ppt_w/2"/>
                                          </p:val>
                                        </p:tav>
                                        <p:tav tm="100000">
                                          <p:val>
                                            <p:strVal val="#ppt_x"/>
                                          </p:val>
                                        </p:tav>
                                      </p:tavLst>
                                    </p:anim>
                                    <p:anim calcmode="lin" valueType="num">
                                      <p:cBhvr additive="base">
                                        <p:cTn id="3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1" grpId="0" autoUpdateAnimBg="0"/>
      <p:bldP spid="28680" grpId="0" animBg="1"/>
      <p:bldP spid="28679" grpId="0" autoUpdateAnimBg="0"/>
      <p:bldP spid="28678" grpId="0" autoUpdateAnimBg="0"/>
      <p:bldP spid="28677" grpId="0" autoUpdateAnimBg="0"/>
      <p:bldP spid="28676" grpId="0" autoUpdateAnimBg="0"/>
      <p:bldP spid="28674" grpId="0" autoUpdateAnimBg="0"/>
      <p:bldP spid="10"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7" name="Rectangle 9"/>
          <p:cNvSpPr>
            <a:spLocks noGrp="1" noChangeArrowheads="1"/>
          </p:cNvSpPr>
          <p:nvPr>
            <p:ph type="title"/>
          </p:nvPr>
        </p:nvSpPr>
        <p:spPr>
          <a:xfrm>
            <a:off x="1143000" y="0"/>
            <a:ext cx="7315200" cy="1143000"/>
          </a:xfrm>
        </p:spPr>
        <p:txBody>
          <a:bodyPr/>
          <a:lstStyle/>
          <a:p>
            <a:r>
              <a:rPr lang="en-US" altLang="en-US" sz="4000" smtClean="0"/>
              <a:t>the first triad</a:t>
            </a:r>
            <a:br>
              <a:rPr lang="en-US" altLang="en-US" sz="4000" smtClean="0"/>
            </a:br>
            <a:r>
              <a:rPr lang="en-US" altLang="en-US" sz="4000" smtClean="0"/>
              <a:t>sample argument 3</a:t>
            </a:r>
          </a:p>
        </p:txBody>
      </p:sp>
      <p:sp>
        <p:nvSpPr>
          <p:cNvPr id="27656" name="AutoShape 8" descr="Purple mesh"/>
          <p:cNvSpPr>
            <a:spLocks noChangeArrowheads="1"/>
          </p:cNvSpPr>
          <p:nvPr/>
        </p:nvSpPr>
        <p:spPr bwMode="auto">
          <a:xfrm flipV="1">
            <a:off x="4038600" y="3352800"/>
            <a:ext cx="2667000" cy="1524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contourClr>
              <a:srgbClr val="FFFFFF"/>
            </a:contourClr>
          </a:sp3d>
        </p:spPr>
        <p:txBody>
          <a:bodyPr wrap="none" anchor="ctr">
            <a:flatTx/>
          </a:bodyPr>
          <a:lstStyle/>
          <a:p>
            <a:endParaRPr lang="en-US"/>
          </a:p>
        </p:txBody>
      </p:sp>
      <p:sp>
        <p:nvSpPr>
          <p:cNvPr id="27655" name="Text Box 7"/>
          <p:cNvSpPr txBox="1">
            <a:spLocks noChangeArrowheads="1"/>
          </p:cNvSpPr>
          <p:nvPr/>
        </p:nvSpPr>
        <p:spPr bwMode="auto">
          <a:xfrm>
            <a:off x="2438400" y="3505200"/>
            <a:ext cx="1612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Grounds</a:t>
            </a:r>
          </a:p>
        </p:txBody>
      </p:sp>
      <p:sp>
        <p:nvSpPr>
          <p:cNvPr id="27654" name="Text Box 6"/>
          <p:cNvSpPr txBox="1">
            <a:spLocks noChangeArrowheads="1"/>
          </p:cNvSpPr>
          <p:nvPr/>
        </p:nvSpPr>
        <p:spPr bwMode="auto">
          <a:xfrm>
            <a:off x="6842125" y="3505200"/>
            <a:ext cx="935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Claim</a:t>
            </a:r>
          </a:p>
        </p:txBody>
      </p:sp>
      <p:sp>
        <p:nvSpPr>
          <p:cNvPr id="27653" name="Text Box 5"/>
          <p:cNvSpPr txBox="1">
            <a:spLocks noChangeArrowheads="1"/>
          </p:cNvSpPr>
          <p:nvPr/>
        </p:nvSpPr>
        <p:spPr bwMode="auto">
          <a:xfrm>
            <a:off x="4800600" y="4800600"/>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Warrant</a:t>
            </a:r>
          </a:p>
        </p:txBody>
      </p:sp>
      <p:sp>
        <p:nvSpPr>
          <p:cNvPr id="27652" name="Text Box 4"/>
          <p:cNvSpPr txBox="1">
            <a:spLocks noChangeArrowheads="1"/>
          </p:cNvSpPr>
          <p:nvPr/>
        </p:nvSpPr>
        <p:spPr bwMode="auto">
          <a:xfrm>
            <a:off x="6705600" y="2438400"/>
            <a:ext cx="16764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Biff was probably in a fight</a:t>
            </a:r>
            <a:endParaRPr lang="en-US" dirty="0">
              <a:latin typeface="Times New Roman" charset="0"/>
            </a:endParaRPr>
          </a:p>
        </p:txBody>
      </p:sp>
      <p:sp>
        <p:nvSpPr>
          <p:cNvPr id="27651" name="Text Box 3"/>
          <p:cNvSpPr txBox="1">
            <a:spLocks noChangeArrowheads="1"/>
          </p:cNvSpPr>
          <p:nvPr/>
        </p:nvSpPr>
        <p:spPr bwMode="auto">
          <a:xfrm>
            <a:off x="2057400" y="3184525"/>
            <a:ext cx="2282825" cy="40005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He has a black eye</a:t>
            </a:r>
            <a:endParaRPr lang="en-US" dirty="0">
              <a:latin typeface="Times New Roman" charset="0"/>
            </a:endParaRPr>
          </a:p>
        </p:txBody>
      </p:sp>
      <p:sp>
        <p:nvSpPr>
          <p:cNvPr id="27650" name="Text Box 2"/>
          <p:cNvSpPr txBox="1">
            <a:spLocks noChangeArrowheads="1"/>
          </p:cNvSpPr>
          <p:nvPr/>
        </p:nvSpPr>
        <p:spPr bwMode="auto">
          <a:xfrm>
            <a:off x="4191000" y="5165725"/>
            <a:ext cx="3276600"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latin typeface="Times New Roman" charset="0"/>
              </a:rPr>
              <a:t>(unstated) Sign: A black eye is a reliable indicator that a person has been in a fight</a:t>
            </a:r>
            <a:endParaRPr lang="en-US">
              <a:effectLst>
                <a:outerShdw blurRad="38100" dist="38100" dir="2700000" algn="tl">
                  <a:srgbClr val="000000"/>
                </a:outerShdw>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7657"/>
                                        </p:tgtEl>
                                        <p:attrNameLst>
                                          <p:attrName>style.visibility</p:attrName>
                                        </p:attrNameLst>
                                      </p:cBhvr>
                                      <p:to>
                                        <p:strVal val="visible"/>
                                      </p:to>
                                    </p:set>
                                    <p:anim calcmode="lin" valueType="num">
                                      <p:cBhvr additive="base">
                                        <p:cTn id="7" dur="500" fill="hold"/>
                                        <p:tgtEl>
                                          <p:spTgt spid="27657"/>
                                        </p:tgtEl>
                                        <p:attrNameLst>
                                          <p:attrName>ppt_x</p:attrName>
                                        </p:attrNameLst>
                                      </p:cBhvr>
                                      <p:tavLst>
                                        <p:tav tm="0">
                                          <p:val>
                                            <p:strVal val="#ppt_x"/>
                                          </p:val>
                                        </p:tav>
                                        <p:tav tm="100000">
                                          <p:val>
                                            <p:strVal val="#ppt_x"/>
                                          </p:val>
                                        </p:tav>
                                      </p:tavLst>
                                    </p:anim>
                                    <p:anim calcmode="lin" valueType="num">
                                      <p:cBhvr additive="base">
                                        <p:cTn id="8" dur="500" fill="hold"/>
                                        <p:tgtEl>
                                          <p:spTgt spid="27657"/>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1000"/>
                                  </p:stCondLst>
                                  <p:childTnLst>
                                    <p:set>
                                      <p:cBhvr>
                                        <p:cTn id="11" dur="1" fill="hold">
                                          <p:stCondLst>
                                            <p:cond delay="0"/>
                                          </p:stCondLst>
                                        </p:cTn>
                                        <p:tgtEl>
                                          <p:spTgt spid="27656"/>
                                        </p:tgtEl>
                                        <p:attrNameLst>
                                          <p:attrName>style.visibility</p:attrName>
                                        </p:attrNameLst>
                                      </p:cBhvr>
                                      <p:to>
                                        <p:strVal val="visible"/>
                                      </p:to>
                                    </p:set>
                                    <p:animEffect transition="in" filter="barn(outVertical)">
                                      <p:cBhvr>
                                        <p:cTn id="12" dur="500"/>
                                        <p:tgtEl>
                                          <p:spTgt spid="27656"/>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7655"/>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0"/>
                                  </p:stCondLst>
                                  <p:childTnLst>
                                    <p:set>
                                      <p:cBhvr>
                                        <p:cTn id="18" dur="1" fill="hold">
                                          <p:stCondLst>
                                            <p:cond delay="499"/>
                                          </p:stCondLst>
                                        </p:cTn>
                                        <p:tgtEl>
                                          <p:spTgt spid="27654"/>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0"/>
                                  </p:stCondLst>
                                  <p:childTnLst>
                                    <p:set>
                                      <p:cBhvr>
                                        <p:cTn id="21" dur="1" fill="hold">
                                          <p:stCondLst>
                                            <p:cond delay="499"/>
                                          </p:stCondLst>
                                        </p:cTn>
                                        <p:tgtEl>
                                          <p:spTgt spid="27653"/>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27652"/>
                                        </p:tgtEl>
                                        <p:attrNameLst>
                                          <p:attrName>style.visibility</p:attrName>
                                        </p:attrNameLst>
                                      </p:cBhvr>
                                      <p:to>
                                        <p:strVal val="visible"/>
                                      </p:to>
                                    </p:set>
                                    <p:anim calcmode="lin" valueType="num">
                                      <p:cBhvr additive="base">
                                        <p:cTn id="26" dur="500" fill="hold"/>
                                        <p:tgtEl>
                                          <p:spTgt spid="27652"/>
                                        </p:tgtEl>
                                        <p:attrNameLst>
                                          <p:attrName>ppt_x</p:attrName>
                                        </p:attrNameLst>
                                      </p:cBhvr>
                                      <p:tavLst>
                                        <p:tav tm="0">
                                          <p:val>
                                            <p:strVal val="1+#ppt_w/2"/>
                                          </p:val>
                                        </p:tav>
                                        <p:tav tm="100000">
                                          <p:val>
                                            <p:strVal val="#ppt_x"/>
                                          </p:val>
                                        </p:tav>
                                      </p:tavLst>
                                    </p:anim>
                                    <p:anim calcmode="lin" valueType="num">
                                      <p:cBhvr additive="base">
                                        <p:cTn id="27" dur="500" fill="hold"/>
                                        <p:tgtEl>
                                          <p:spTgt spid="27652"/>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2" fill="hold" grpId="0" nodeType="clickEffect">
                                  <p:stCondLst>
                                    <p:cond delay="0"/>
                                  </p:stCondLst>
                                  <p:childTnLst>
                                    <p:set>
                                      <p:cBhvr>
                                        <p:cTn id="31" dur="1" fill="hold">
                                          <p:stCondLst>
                                            <p:cond delay="0"/>
                                          </p:stCondLst>
                                        </p:cTn>
                                        <p:tgtEl>
                                          <p:spTgt spid="27651"/>
                                        </p:tgtEl>
                                        <p:attrNameLst>
                                          <p:attrName>style.visibility</p:attrName>
                                        </p:attrNameLst>
                                      </p:cBhvr>
                                      <p:to>
                                        <p:strVal val="visible"/>
                                      </p:to>
                                    </p:set>
                                    <p:anim calcmode="lin" valueType="num">
                                      <p:cBhvr additive="base">
                                        <p:cTn id="32" dur="500" fill="hold"/>
                                        <p:tgtEl>
                                          <p:spTgt spid="27651"/>
                                        </p:tgtEl>
                                        <p:attrNameLst>
                                          <p:attrName>ppt_x</p:attrName>
                                        </p:attrNameLst>
                                      </p:cBhvr>
                                      <p:tavLst>
                                        <p:tav tm="0">
                                          <p:val>
                                            <p:strVal val="0-#ppt_w/2"/>
                                          </p:val>
                                        </p:tav>
                                        <p:tav tm="100000">
                                          <p:val>
                                            <p:strVal val="#ppt_x"/>
                                          </p:val>
                                        </p:tav>
                                      </p:tavLst>
                                    </p:anim>
                                    <p:anim calcmode="lin" valueType="num">
                                      <p:cBhvr additive="base">
                                        <p:cTn id="33" dur="500" fill="hold"/>
                                        <p:tgtEl>
                                          <p:spTgt spid="27651"/>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27650"/>
                                        </p:tgtEl>
                                        <p:attrNameLst>
                                          <p:attrName>style.visibility</p:attrName>
                                        </p:attrNameLst>
                                      </p:cBhvr>
                                      <p:to>
                                        <p:strVal val="visible"/>
                                      </p:to>
                                    </p:set>
                                    <p:anim calcmode="lin" valueType="num">
                                      <p:cBhvr additive="base">
                                        <p:cTn id="38" dur="500" fill="hold"/>
                                        <p:tgtEl>
                                          <p:spTgt spid="27650"/>
                                        </p:tgtEl>
                                        <p:attrNameLst>
                                          <p:attrName>ppt_x</p:attrName>
                                        </p:attrNameLst>
                                      </p:cBhvr>
                                      <p:tavLst>
                                        <p:tav tm="0">
                                          <p:val>
                                            <p:strVal val="1+#ppt_w/2"/>
                                          </p:val>
                                        </p:tav>
                                        <p:tav tm="100000">
                                          <p:val>
                                            <p:strVal val="#ppt_x"/>
                                          </p:val>
                                        </p:tav>
                                      </p:tavLst>
                                    </p:anim>
                                    <p:anim calcmode="lin" valueType="num">
                                      <p:cBhvr additive="base">
                                        <p:cTn id="39" dur="500" fill="hold"/>
                                        <p:tgtEl>
                                          <p:spTgt spid="276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7" grpId="0" autoUpdateAnimBg="0"/>
      <p:bldP spid="27656" grpId="0" animBg="1"/>
      <p:bldP spid="27655" grpId="0" autoUpdateAnimBg="0"/>
      <p:bldP spid="27654" grpId="0" autoUpdateAnimBg="0"/>
      <p:bldP spid="27653" grpId="0" autoUpdateAnimBg="0"/>
      <p:bldP spid="27652" grpId="0" autoUpdateAnimBg="0"/>
      <p:bldP spid="27651" grpId="0" autoUpdateAnimBg="0"/>
      <p:bldP spid="2765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0"/>
            <a:ext cx="7315200" cy="1143000"/>
          </a:xfrm>
        </p:spPr>
        <p:txBody>
          <a:bodyPr/>
          <a:lstStyle/>
          <a:p>
            <a:r>
              <a:rPr lang="en-US" altLang="en-US" sz="4000" smtClean="0"/>
              <a:t>the first triad</a:t>
            </a:r>
            <a:br>
              <a:rPr lang="en-US" altLang="en-US" sz="4000" smtClean="0"/>
            </a:br>
            <a:r>
              <a:rPr lang="en-US" altLang="en-US" sz="4000" smtClean="0"/>
              <a:t>sample argument 4</a:t>
            </a:r>
          </a:p>
        </p:txBody>
      </p:sp>
      <p:sp>
        <p:nvSpPr>
          <p:cNvPr id="26627" name="AutoShape 3" descr="Purple mesh"/>
          <p:cNvSpPr>
            <a:spLocks noChangeArrowheads="1"/>
          </p:cNvSpPr>
          <p:nvPr/>
        </p:nvSpPr>
        <p:spPr bwMode="auto">
          <a:xfrm flipV="1">
            <a:off x="4038600" y="3352800"/>
            <a:ext cx="2667000" cy="1524000"/>
          </a:xfrm>
          <a:custGeom>
            <a:avLst/>
            <a:gdLst>
              <a:gd name="T0" fmla="*/ 2147483647 w 21600"/>
              <a:gd name="T1" fmla="*/ 0 h 21600"/>
              <a:gd name="T2" fmla="*/ 0 w 21600"/>
              <a:gd name="T3" fmla="*/ 2147483647 h 21600"/>
              <a:gd name="T4" fmla="*/ 2147483647 w 21600"/>
              <a:gd name="T5" fmla="*/ 2147483647 h 21600"/>
              <a:gd name="T6" fmla="*/ 2147483647 w 21600"/>
              <a:gd name="T7" fmla="*/ 2147483647 h 21600"/>
              <a:gd name="T8" fmla="*/ 17694720 60000 65536"/>
              <a:gd name="T9" fmla="*/ 11796480 60000 65536"/>
              <a:gd name="T10" fmla="*/ 5898240 60000 65536"/>
              <a:gd name="T11" fmla="*/ 0 60000 65536"/>
              <a:gd name="T12" fmla="*/ 2160 w 21600"/>
              <a:gd name="T13" fmla="*/ 12343 h 21600"/>
              <a:gd name="T14" fmla="*/ 19440 w 21600"/>
              <a:gd name="T15" fmla="*/ 18514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lnTo>
                  <a:pt x="10800" y="0"/>
                </a:lnTo>
                <a:close/>
              </a:path>
            </a:pathLst>
          </a:custGeom>
          <a:blipFill dpi="0" rotWithShape="0">
            <a:blip r:embed="rId3"/>
            <a:srcRect/>
            <a:tile tx="0" ty="0" sx="100000" sy="100000" flip="none" algn="tl"/>
          </a:blipFill>
          <a:ln w="9525">
            <a:round/>
            <a:headEnd/>
            <a:tailEnd/>
          </a:ln>
          <a:scene3d>
            <a:camera prst="legacyPerspectiveTopRight"/>
            <a:lightRig rig="legacyFlat4" dir="b"/>
          </a:scene3d>
          <a:sp3d extrusionH="430200" prstMaterial="legacyMatte">
            <a:bevelT w="13500" h="13500" prst="angle"/>
            <a:bevelB w="13500" h="13500" prst="angle"/>
            <a:extrusionClr>
              <a:srgbClr val="9900CC"/>
            </a:extrusionClr>
            <a:contourClr>
              <a:srgbClr val="FFFFFF"/>
            </a:contourClr>
          </a:sp3d>
        </p:spPr>
        <p:txBody>
          <a:bodyPr wrap="none" anchor="ctr">
            <a:flatTx/>
          </a:bodyPr>
          <a:lstStyle/>
          <a:p>
            <a:endParaRPr lang="en-US"/>
          </a:p>
        </p:txBody>
      </p:sp>
      <p:sp>
        <p:nvSpPr>
          <p:cNvPr id="26628" name="Text Box 4"/>
          <p:cNvSpPr txBox="1">
            <a:spLocks noChangeArrowheads="1"/>
          </p:cNvSpPr>
          <p:nvPr/>
        </p:nvSpPr>
        <p:spPr bwMode="auto">
          <a:xfrm>
            <a:off x="2438400" y="3505200"/>
            <a:ext cx="16129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Grounds</a:t>
            </a:r>
          </a:p>
        </p:txBody>
      </p:sp>
      <p:sp>
        <p:nvSpPr>
          <p:cNvPr id="26629" name="Text Box 5"/>
          <p:cNvSpPr txBox="1">
            <a:spLocks noChangeArrowheads="1"/>
          </p:cNvSpPr>
          <p:nvPr/>
        </p:nvSpPr>
        <p:spPr bwMode="auto">
          <a:xfrm>
            <a:off x="6842125" y="3505200"/>
            <a:ext cx="9350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Claim</a:t>
            </a:r>
          </a:p>
        </p:txBody>
      </p:sp>
      <p:sp>
        <p:nvSpPr>
          <p:cNvPr id="26630" name="Text Box 6"/>
          <p:cNvSpPr txBox="1">
            <a:spLocks noChangeArrowheads="1"/>
          </p:cNvSpPr>
          <p:nvPr/>
        </p:nvSpPr>
        <p:spPr bwMode="auto">
          <a:xfrm>
            <a:off x="4800600" y="4800600"/>
            <a:ext cx="11811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a:t>Warrant</a:t>
            </a:r>
          </a:p>
        </p:txBody>
      </p:sp>
      <p:sp>
        <p:nvSpPr>
          <p:cNvPr id="26631" name="Text Box 7"/>
          <p:cNvSpPr txBox="1">
            <a:spLocks noChangeArrowheads="1"/>
          </p:cNvSpPr>
          <p:nvPr/>
        </p:nvSpPr>
        <p:spPr bwMode="auto">
          <a:xfrm>
            <a:off x="6477000" y="1752600"/>
            <a:ext cx="2362200" cy="163195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If you surf at Huntington Beach right after it rains you risk getting a bacterial infection</a:t>
            </a:r>
          </a:p>
        </p:txBody>
      </p:sp>
      <p:sp>
        <p:nvSpPr>
          <p:cNvPr id="26632" name="Text Box 8"/>
          <p:cNvSpPr txBox="1">
            <a:spLocks noChangeArrowheads="1"/>
          </p:cNvSpPr>
          <p:nvPr/>
        </p:nvSpPr>
        <p:spPr bwMode="auto">
          <a:xfrm>
            <a:off x="1981200" y="2438400"/>
            <a:ext cx="2438400" cy="1016000"/>
          </a:xfrm>
          <a:prstGeom prst="rect">
            <a:avLst/>
          </a:prstGeom>
          <a:noFill/>
          <a:ln w="9525">
            <a:noFill/>
            <a:miter lim="800000"/>
            <a:headEnd/>
            <a:tailEnd/>
          </a:ln>
          <a:effectLst/>
        </p:spPr>
        <p:txBody>
          <a:bodyPr>
            <a:spAutoFit/>
          </a:bodyPr>
          <a:lstStyle/>
          <a:p>
            <a:pPr>
              <a:defRPr/>
            </a:pPr>
            <a:r>
              <a:rPr lang="en-US" sz="2000" dirty="0">
                <a:solidFill>
                  <a:srgbClr val="5536C8"/>
                </a:solidFill>
                <a:effectLst>
                  <a:outerShdw blurRad="38100" dist="38100" dir="2700000" algn="tl">
                    <a:srgbClr val="000000"/>
                  </a:outerShdw>
                </a:effectLst>
                <a:latin typeface="Times New Roman" charset="0"/>
              </a:rPr>
              <a:t>Runoff from the rain washes bacteria into the ocean</a:t>
            </a:r>
            <a:endParaRPr lang="en-US" dirty="0">
              <a:latin typeface="Times New Roman" charset="0"/>
            </a:endParaRPr>
          </a:p>
        </p:txBody>
      </p:sp>
      <p:sp>
        <p:nvSpPr>
          <p:cNvPr id="26633" name="Text Box 9"/>
          <p:cNvSpPr txBox="1">
            <a:spLocks noChangeArrowheads="1"/>
          </p:cNvSpPr>
          <p:nvPr/>
        </p:nvSpPr>
        <p:spPr bwMode="auto">
          <a:xfrm>
            <a:off x="4191000" y="5165725"/>
            <a:ext cx="3276600" cy="1006475"/>
          </a:xfrm>
          <a:prstGeom prst="rect">
            <a:avLst/>
          </a:prstGeom>
          <a:noFill/>
          <a:ln w="9525">
            <a:noFill/>
            <a:miter lim="800000"/>
            <a:headEnd/>
            <a:tailEnd/>
          </a:ln>
          <a:effectLst/>
        </p:spPr>
        <p:txBody>
          <a:bodyPr>
            <a:spAutoFit/>
          </a:bodyPr>
          <a:lstStyle/>
          <a:p>
            <a:pPr>
              <a:defRPr/>
            </a:pPr>
            <a:r>
              <a:rPr lang="en-US" sz="2000">
                <a:solidFill>
                  <a:srgbClr val="5536C8"/>
                </a:solidFill>
                <a:effectLst>
                  <a:outerShdw blurRad="38100" dist="38100" dir="2700000" algn="tl">
                    <a:srgbClr val="000000"/>
                  </a:outerShdw>
                </a:effectLst>
                <a:latin typeface="Times New Roman" charset="0"/>
              </a:rPr>
              <a:t>(unstated) Cause-effect: bacteria in the water causes surfers to get ill.</a:t>
            </a:r>
            <a:endParaRPr lang="en-US">
              <a:effectLst>
                <a:outerShdw blurRad="38100" dist="38100" dir="2700000" algn="tl">
                  <a:srgbClr val="000000"/>
                </a:outerShdw>
              </a:effectLst>
              <a:latin typeface="Times New Roman"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additive="base">
                                        <p:cTn id="7" dur="500" fill="hold"/>
                                        <p:tgtEl>
                                          <p:spTgt spid="26626"/>
                                        </p:tgtEl>
                                        <p:attrNameLst>
                                          <p:attrName>ppt_x</p:attrName>
                                        </p:attrNameLst>
                                      </p:cBhvr>
                                      <p:tavLst>
                                        <p:tav tm="0">
                                          <p:val>
                                            <p:strVal val="#ppt_x"/>
                                          </p:val>
                                        </p:tav>
                                        <p:tav tm="100000">
                                          <p:val>
                                            <p:strVal val="#ppt_x"/>
                                          </p:val>
                                        </p:tav>
                                      </p:tavLst>
                                    </p:anim>
                                    <p:anim calcmode="lin" valueType="num">
                                      <p:cBhvr additive="base">
                                        <p:cTn id="8" dur="500" fill="hold"/>
                                        <p:tgtEl>
                                          <p:spTgt spid="26626"/>
                                        </p:tgtEl>
                                        <p:attrNameLst>
                                          <p:attrName>ppt_y</p:attrName>
                                        </p:attrNameLst>
                                      </p:cBhvr>
                                      <p:tavLst>
                                        <p:tav tm="0">
                                          <p:val>
                                            <p:strVal val="0-#ppt_h/2"/>
                                          </p:val>
                                        </p:tav>
                                        <p:tav tm="100000">
                                          <p:val>
                                            <p:strVal val="#ppt_y"/>
                                          </p:val>
                                        </p:tav>
                                      </p:tavLst>
                                    </p:anim>
                                  </p:childTnLst>
                                </p:cTn>
                              </p:par>
                            </p:childTnLst>
                          </p:cTn>
                        </p:par>
                        <p:par>
                          <p:cTn id="9" fill="hold" nodeType="afterGroup">
                            <p:stCondLst>
                              <p:cond delay="500"/>
                            </p:stCondLst>
                            <p:childTnLst>
                              <p:par>
                                <p:cTn id="10" presetID="16" presetClass="entr" presetSubtype="37" fill="hold" grpId="0" nodeType="afterEffect">
                                  <p:stCondLst>
                                    <p:cond delay="1000"/>
                                  </p:stCondLst>
                                  <p:childTnLst>
                                    <p:set>
                                      <p:cBhvr>
                                        <p:cTn id="11" dur="1" fill="hold">
                                          <p:stCondLst>
                                            <p:cond delay="0"/>
                                          </p:stCondLst>
                                        </p:cTn>
                                        <p:tgtEl>
                                          <p:spTgt spid="26627"/>
                                        </p:tgtEl>
                                        <p:attrNameLst>
                                          <p:attrName>style.visibility</p:attrName>
                                        </p:attrNameLst>
                                      </p:cBhvr>
                                      <p:to>
                                        <p:strVal val="visible"/>
                                      </p:to>
                                    </p:set>
                                    <p:animEffect transition="in" filter="barn(outVertical)">
                                      <p:cBhvr>
                                        <p:cTn id="12" dur="500"/>
                                        <p:tgtEl>
                                          <p:spTgt spid="26627"/>
                                        </p:tgtEl>
                                      </p:cBhvr>
                                    </p:animEffect>
                                  </p:childTnLst>
                                </p:cTn>
                              </p:par>
                            </p:childTnLst>
                          </p:cTn>
                        </p:par>
                        <p:par>
                          <p:cTn id="13" fill="hold" nodeType="afterGroup">
                            <p:stCondLst>
                              <p:cond delay="2000"/>
                            </p:stCondLst>
                            <p:childTnLst>
                              <p:par>
                                <p:cTn id="14" presetID="1" presetClass="entr" presetSubtype="0" fill="hold" grpId="0" nodeType="afterEffect">
                                  <p:stCondLst>
                                    <p:cond delay="1000"/>
                                  </p:stCondLst>
                                  <p:childTnLst>
                                    <p:set>
                                      <p:cBhvr>
                                        <p:cTn id="15" dur="1" fill="hold">
                                          <p:stCondLst>
                                            <p:cond delay="499"/>
                                          </p:stCondLst>
                                        </p:cTn>
                                        <p:tgtEl>
                                          <p:spTgt spid="26628"/>
                                        </p:tgtEl>
                                        <p:attrNameLst>
                                          <p:attrName>style.visibility</p:attrName>
                                        </p:attrNameLst>
                                      </p:cBhvr>
                                      <p:to>
                                        <p:strVal val="visible"/>
                                      </p:to>
                                    </p:set>
                                  </p:childTnLst>
                                </p:cTn>
                              </p:par>
                            </p:childTnLst>
                          </p:cTn>
                        </p:par>
                        <p:par>
                          <p:cTn id="16" fill="hold" nodeType="afterGroup">
                            <p:stCondLst>
                              <p:cond delay="3500"/>
                            </p:stCondLst>
                            <p:childTnLst>
                              <p:par>
                                <p:cTn id="17" presetID="1" presetClass="entr" presetSubtype="0" fill="hold" grpId="0" nodeType="afterEffect">
                                  <p:stCondLst>
                                    <p:cond delay="0"/>
                                  </p:stCondLst>
                                  <p:childTnLst>
                                    <p:set>
                                      <p:cBhvr>
                                        <p:cTn id="18" dur="1" fill="hold">
                                          <p:stCondLst>
                                            <p:cond delay="499"/>
                                          </p:stCondLst>
                                        </p:cTn>
                                        <p:tgtEl>
                                          <p:spTgt spid="26629"/>
                                        </p:tgtEl>
                                        <p:attrNameLst>
                                          <p:attrName>style.visibility</p:attrName>
                                        </p:attrNameLst>
                                      </p:cBhvr>
                                      <p:to>
                                        <p:strVal val="visible"/>
                                      </p:to>
                                    </p:set>
                                  </p:childTnLst>
                                </p:cTn>
                              </p:par>
                            </p:childTnLst>
                          </p:cTn>
                        </p:par>
                        <p:par>
                          <p:cTn id="19" fill="hold" nodeType="afterGroup">
                            <p:stCondLst>
                              <p:cond delay="4000"/>
                            </p:stCondLst>
                            <p:childTnLst>
                              <p:par>
                                <p:cTn id="20" presetID="1" presetClass="entr" presetSubtype="0" fill="hold" grpId="0" nodeType="afterEffect">
                                  <p:stCondLst>
                                    <p:cond delay="0"/>
                                  </p:stCondLst>
                                  <p:childTnLst>
                                    <p:set>
                                      <p:cBhvr>
                                        <p:cTn id="21" dur="1" fill="hold">
                                          <p:stCondLst>
                                            <p:cond delay="499"/>
                                          </p:stCondLst>
                                        </p:cTn>
                                        <p:tgtEl>
                                          <p:spTgt spid="26630"/>
                                        </p:tgtEl>
                                        <p:attrNameLst>
                                          <p:attrName>style.visibility</p:attrName>
                                        </p:attrNameLst>
                                      </p:cBhvr>
                                      <p:to>
                                        <p:strVal val="visible"/>
                                      </p:to>
                                    </p:set>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6" fill="hold" grpId="0" nodeType="clickEffect">
                                  <p:stCondLst>
                                    <p:cond delay="0"/>
                                  </p:stCondLst>
                                  <p:childTnLst>
                                    <p:set>
                                      <p:cBhvr>
                                        <p:cTn id="25" dur="1" fill="hold">
                                          <p:stCondLst>
                                            <p:cond delay="0"/>
                                          </p:stCondLst>
                                        </p:cTn>
                                        <p:tgtEl>
                                          <p:spTgt spid="26631"/>
                                        </p:tgtEl>
                                        <p:attrNameLst>
                                          <p:attrName>style.visibility</p:attrName>
                                        </p:attrNameLst>
                                      </p:cBhvr>
                                      <p:to>
                                        <p:strVal val="visible"/>
                                      </p:to>
                                    </p:set>
                                    <p:anim calcmode="lin" valueType="num">
                                      <p:cBhvr additive="base">
                                        <p:cTn id="26" dur="500" fill="hold"/>
                                        <p:tgtEl>
                                          <p:spTgt spid="26631"/>
                                        </p:tgtEl>
                                        <p:attrNameLst>
                                          <p:attrName>ppt_x</p:attrName>
                                        </p:attrNameLst>
                                      </p:cBhvr>
                                      <p:tavLst>
                                        <p:tav tm="0">
                                          <p:val>
                                            <p:strVal val="1+#ppt_w/2"/>
                                          </p:val>
                                        </p:tav>
                                        <p:tav tm="100000">
                                          <p:val>
                                            <p:strVal val="#ppt_x"/>
                                          </p:val>
                                        </p:tav>
                                      </p:tavLst>
                                    </p:anim>
                                    <p:anim calcmode="lin" valueType="num">
                                      <p:cBhvr additive="base">
                                        <p:cTn id="27" dur="500" fill="hold"/>
                                        <p:tgtEl>
                                          <p:spTgt spid="26631"/>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12" fill="hold" grpId="0" nodeType="clickEffect">
                                  <p:stCondLst>
                                    <p:cond delay="0"/>
                                  </p:stCondLst>
                                  <p:childTnLst>
                                    <p:set>
                                      <p:cBhvr>
                                        <p:cTn id="31" dur="1" fill="hold">
                                          <p:stCondLst>
                                            <p:cond delay="0"/>
                                          </p:stCondLst>
                                        </p:cTn>
                                        <p:tgtEl>
                                          <p:spTgt spid="26632"/>
                                        </p:tgtEl>
                                        <p:attrNameLst>
                                          <p:attrName>style.visibility</p:attrName>
                                        </p:attrNameLst>
                                      </p:cBhvr>
                                      <p:to>
                                        <p:strVal val="visible"/>
                                      </p:to>
                                    </p:set>
                                    <p:anim calcmode="lin" valueType="num">
                                      <p:cBhvr additive="base">
                                        <p:cTn id="32" dur="500" fill="hold"/>
                                        <p:tgtEl>
                                          <p:spTgt spid="26632"/>
                                        </p:tgtEl>
                                        <p:attrNameLst>
                                          <p:attrName>ppt_x</p:attrName>
                                        </p:attrNameLst>
                                      </p:cBhvr>
                                      <p:tavLst>
                                        <p:tav tm="0">
                                          <p:val>
                                            <p:strVal val="0-#ppt_w/2"/>
                                          </p:val>
                                        </p:tav>
                                        <p:tav tm="100000">
                                          <p:val>
                                            <p:strVal val="#ppt_x"/>
                                          </p:val>
                                        </p:tav>
                                      </p:tavLst>
                                    </p:anim>
                                    <p:anim calcmode="lin" valueType="num">
                                      <p:cBhvr additive="base">
                                        <p:cTn id="33" dur="500" fill="hold"/>
                                        <p:tgtEl>
                                          <p:spTgt spid="26632"/>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 presetClass="entr" presetSubtype="3" fill="hold" grpId="0" nodeType="clickEffect">
                                  <p:stCondLst>
                                    <p:cond delay="0"/>
                                  </p:stCondLst>
                                  <p:childTnLst>
                                    <p:set>
                                      <p:cBhvr>
                                        <p:cTn id="37" dur="1" fill="hold">
                                          <p:stCondLst>
                                            <p:cond delay="0"/>
                                          </p:stCondLst>
                                        </p:cTn>
                                        <p:tgtEl>
                                          <p:spTgt spid="26633"/>
                                        </p:tgtEl>
                                        <p:attrNameLst>
                                          <p:attrName>style.visibility</p:attrName>
                                        </p:attrNameLst>
                                      </p:cBhvr>
                                      <p:to>
                                        <p:strVal val="visible"/>
                                      </p:to>
                                    </p:set>
                                    <p:anim calcmode="lin" valueType="num">
                                      <p:cBhvr additive="base">
                                        <p:cTn id="38" dur="500" fill="hold"/>
                                        <p:tgtEl>
                                          <p:spTgt spid="26633"/>
                                        </p:tgtEl>
                                        <p:attrNameLst>
                                          <p:attrName>ppt_x</p:attrName>
                                        </p:attrNameLst>
                                      </p:cBhvr>
                                      <p:tavLst>
                                        <p:tav tm="0">
                                          <p:val>
                                            <p:strVal val="1+#ppt_w/2"/>
                                          </p:val>
                                        </p:tav>
                                        <p:tav tm="100000">
                                          <p:val>
                                            <p:strVal val="#ppt_x"/>
                                          </p:val>
                                        </p:tav>
                                      </p:tavLst>
                                    </p:anim>
                                    <p:anim calcmode="lin" valueType="num">
                                      <p:cBhvr additive="base">
                                        <p:cTn id="39" dur="500" fill="hold"/>
                                        <p:tgtEl>
                                          <p:spTgt spid="26633"/>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autoUpdateAnimBg="0"/>
      <p:bldP spid="26627" grpId="0" animBg="1"/>
      <p:bldP spid="26628" grpId="0" autoUpdateAnimBg="0"/>
      <p:bldP spid="26629" grpId="0" autoUpdateAnimBg="0"/>
      <p:bldP spid="26630" grpId="0" autoUpdateAnimBg="0"/>
      <p:bldP spid="26631" grpId="0" autoUpdateAnimBg="0"/>
      <p:bldP spid="26632" grpId="0" autoUpdateAnimBg="0"/>
      <p:bldP spid="26633"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ltLang="en-US" smtClean="0">
                <a:cs typeface="Times New Roman" panose="02020603050405020304" pitchFamily="18" charset="0"/>
              </a:rPr>
              <a:t>The Toulmin model of reasoning is more flexible than formal logic and therefore works better in real-life situations.  </a:t>
            </a:r>
            <a:r>
              <a:rPr lang="en-US" altLang="en-US" smtClean="0">
                <a:solidFill>
                  <a:srgbClr val="FF0000"/>
                </a:solidFill>
                <a:cs typeface="Times New Roman" panose="02020603050405020304" pitchFamily="18" charset="0"/>
              </a:rPr>
              <a:t>Qualification</a:t>
            </a:r>
            <a:r>
              <a:rPr lang="en-US" altLang="en-US" smtClean="0">
                <a:cs typeface="Times New Roman" panose="02020603050405020304" pitchFamily="18" charset="0"/>
              </a:rPr>
              <a:t> helps achieve this flexibility.</a:t>
            </a:r>
            <a:r>
              <a:rPr lang="en-US" altLang="en-US"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ltLang="en-US" i="1" smtClean="0">
                <a:solidFill>
                  <a:srgbClr val="FFFF00"/>
                </a:solidFill>
              </a:rPr>
              <a:t>qualifiers</a:t>
            </a:r>
            <a:r>
              <a:rPr lang="en-US" altLang="en-US" smtClean="0">
                <a:solidFill>
                  <a:schemeClr val="tx1"/>
                </a:solidFill>
              </a:rPr>
              <a:t> (words and phrases that place limits on claims) play an essential role in arguments.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ltLang="en-US" b="1" smtClean="0">
                <a:solidFill>
                  <a:srgbClr val="FFFF00"/>
                </a:solidFill>
              </a:rPr>
              <a:t>A qualifier </a:t>
            </a:r>
            <a:r>
              <a:rPr lang="en-US" altLang="en-US" b="1" i="1" smtClean="0">
                <a:solidFill>
                  <a:srgbClr val="FFFF00"/>
                </a:solidFill>
              </a:rPr>
              <a:t>limits</a:t>
            </a:r>
            <a:r>
              <a:rPr lang="en-US" altLang="en-US" b="1" smtClean="0">
                <a:solidFill>
                  <a:srgbClr val="FFFF00"/>
                </a:solidFill>
              </a:rPr>
              <a:t> a claim</a:t>
            </a:r>
            <a:r>
              <a:rPr lang="en-US" altLang="en-US" b="1" smtClean="0">
                <a:solidFill>
                  <a:schemeClr val="tx1"/>
                </a:solidFill>
              </a:rPr>
              <a:t/>
            </a:r>
            <a:br>
              <a:rPr lang="en-US" altLang="en-US" b="1" smtClean="0">
                <a:solidFill>
                  <a:schemeClr val="tx1"/>
                </a:solidFill>
              </a:rPr>
            </a:br>
            <a:r>
              <a:rPr lang="en-US" altLang="en-US" smtClean="0">
                <a:solidFill>
                  <a:schemeClr val="tx1"/>
                </a:solidFill>
              </a:rPr>
              <a:t/>
            </a:r>
            <a:br>
              <a:rPr lang="en-US" altLang="en-US" smtClean="0">
                <a:solidFill>
                  <a:schemeClr val="tx1"/>
                </a:solidFill>
              </a:rPr>
            </a:br>
            <a:r>
              <a:rPr lang="en-US" altLang="en-US" smtClean="0">
                <a:solidFill>
                  <a:schemeClr val="tx1"/>
                </a:solidFill>
              </a:rPr>
              <a:t>	Some qualifiers: usually, sometimes, in most cases, often, few, many, it is possible, perhaps, rarely, in some cases.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p:cNvSpPr>
            <a:spLocks noGrp="1"/>
          </p:cNvSpPr>
          <p:nvPr>
            <p:ph type="title"/>
          </p:nvPr>
        </p:nvSpPr>
        <p:spPr>
          <a:xfrm>
            <a:off x="990600" y="1600200"/>
            <a:ext cx="7467600" cy="4495800"/>
          </a:xfrm>
        </p:spPr>
        <p:txBody>
          <a:bodyPr/>
          <a:lstStyle/>
          <a:p>
            <a:r>
              <a:rPr lang="en-US" altLang="en-US" smtClean="0"/>
              <a:t>Toulmin’s model of reasoning has some similarities to formal logic, including the syllogism.</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ltLang="en-US" smtClean="0">
                <a:solidFill>
                  <a:schemeClr val="tx1"/>
                </a:solidFill>
                <a:cs typeface="Times New Roman" panose="02020603050405020304" pitchFamily="18" charset="0"/>
              </a:rPr>
              <a:t>The qualifier indicates the strength of the leap from the grounds to the claim and may limit how universally the claim applies.</a:t>
            </a:r>
            <a:r>
              <a:rPr lang="en-US" altLang="en-US" smtClean="0">
                <a:cs typeface="Times New Roman" panose="02020603050405020304" pitchFamily="18" charset="0"/>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smtClean="0">
                <a:solidFill>
                  <a:schemeClr val="tx1"/>
                </a:solidFill>
              </a:rPr>
              <a:t>Toulmin logic, in fact, encourages you to limit your responsibilities in an argument through the effective use of qualifiers.  You save time if you qualify a claim early in the writing process.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ltLang="en-US" smtClean="0">
                <a:solidFill>
                  <a:schemeClr val="tx1"/>
                </a:solidFill>
              </a:rPr>
              <a:t>Here’s an unqualified claim:</a:t>
            </a:r>
            <a:br>
              <a:rPr lang="en-US" altLang="en-US" smtClean="0">
                <a:solidFill>
                  <a:schemeClr val="tx1"/>
                </a:solidFill>
              </a:rPr>
            </a:br>
            <a:r>
              <a:rPr lang="en-US" altLang="en-US" smtClean="0">
                <a:solidFill>
                  <a:schemeClr val="tx1"/>
                </a:solidFill>
              </a:rPr>
              <a:t/>
            </a:r>
            <a:br>
              <a:rPr lang="en-US" altLang="en-US" smtClean="0">
                <a:solidFill>
                  <a:schemeClr val="tx1"/>
                </a:solidFill>
              </a:rPr>
            </a:br>
            <a:r>
              <a:rPr lang="en-US" altLang="en-US" smtClean="0">
                <a:solidFill>
                  <a:schemeClr val="tx1"/>
                </a:solidFill>
              </a:rPr>
              <a:t/>
            </a:r>
            <a:br>
              <a:rPr lang="en-US" altLang="en-US" smtClean="0">
                <a:solidFill>
                  <a:schemeClr val="tx1"/>
                </a:solidFill>
              </a:rPr>
            </a:br>
            <a:r>
              <a:rPr lang="en-US" altLang="en-US" smtClean="0">
                <a:solidFill>
                  <a:schemeClr val="tx1"/>
                </a:solidFill>
              </a:rPr>
              <a:t>People who don’t go to college earn less than those who do.</a:t>
            </a:r>
            <a:br>
              <a:rPr lang="en-US" altLang="en-US" smtClean="0">
                <a:solidFill>
                  <a:schemeClr val="tx1"/>
                </a:solidFill>
              </a:rPr>
            </a:br>
            <a:r>
              <a:rPr lang="en-US" altLang="en-US" smtClean="0">
                <a:solidFill>
                  <a:schemeClr val="tx1"/>
                </a:solidFill>
              </a:rPr>
              <a:t/>
            </a:r>
            <a:br>
              <a:rPr lang="en-US" altLang="en-US" smtClean="0">
                <a:solidFill>
                  <a:schemeClr val="tx1"/>
                </a:solidFill>
              </a:rPr>
            </a:b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ltLang="en-US" smtClean="0">
                <a:solidFill>
                  <a:schemeClr val="tx1"/>
                </a:solidFill>
              </a:rPr>
              <a:t>And a qualified version:</a:t>
            </a:r>
            <a:br>
              <a:rPr lang="en-US" altLang="en-US" smtClean="0">
                <a:solidFill>
                  <a:schemeClr val="tx1"/>
                </a:solidFill>
              </a:rPr>
            </a:br>
            <a:r>
              <a:rPr lang="en-US" altLang="en-US" smtClean="0">
                <a:solidFill>
                  <a:schemeClr val="tx1"/>
                </a:solidFill>
              </a:rPr>
              <a:t/>
            </a:r>
            <a:br>
              <a:rPr lang="en-US" altLang="en-US" smtClean="0">
                <a:solidFill>
                  <a:schemeClr val="tx1"/>
                </a:solidFill>
              </a:rPr>
            </a:br>
            <a:r>
              <a:rPr lang="en-US" altLang="en-US" smtClean="0">
                <a:solidFill>
                  <a:schemeClr val="tx1"/>
                </a:solidFill>
              </a:rPr>
              <a:t> </a:t>
            </a:r>
            <a:r>
              <a:rPr lang="en-US" altLang="en-US" b="1" i="1" smtClean="0">
                <a:solidFill>
                  <a:schemeClr val="tx1"/>
                </a:solidFill>
              </a:rPr>
              <a:t>In most cases</a:t>
            </a:r>
            <a:r>
              <a:rPr lang="en-US" altLang="en-US" smtClean="0">
                <a:solidFill>
                  <a:schemeClr val="tx1"/>
                </a:solidFill>
              </a:rPr>
              <a:t>, people who don’t go to college earn less than those who do.</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Your SAT scores are in the 98</a:t>
            </a:r>
            <a:r>
              <a:rPr lang="en-US" altLang="en-US" baseline="30000"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th</a:t>
            </a:r>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 percentile, so you will get into a top-notch college if you want to. (an unqualified claim)</a:t>
            </a:r>
            <a:b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br>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
            </a:r>
            <a:b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b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Your SAT scores are in the 98</a:t>
            </a:r>
            <a:r>
              <a:rPr lang="en-US" altLang="en-US" baseline="30000"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th</a:t>
            </a:r>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 percentile, so you </a:t>
            </a:r>
            <a:r>
              <a:rPr lang="en-US" altLang="en-US" b="1" i="1"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probably </a:t>
            </a:r>
            <a:r>
              <a:rPr lang="en-US" altLang="en-US" smtClean="0">
                <a:solidFill>
                  <a:schemeClr val="tx1"/>
                </a:solidFill>
                <a:latin typeface="Verdana" panose="020B0604030504040204" pitchFamily="34" charset="0"/>
                <a:ea typeface="Arial Unicode MS" panose="020B0604020202020204" pitchFamily="34" charset="-128"/>
                <a:cs typeface="Arial Unicode MS" panose="020B0604020202020204" pitchFamily="34" charset="-128"/>
              </a:rPr>
              <a:t>will get into a top-notch college if you want to. (qualified claim)</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143000" y="2057400"/>
            <a:ext cx="7772400" cy="1143000"/>
          </a:xfrm>
        </p:spPr>
        <p:txBody>
          <a:bodyPr/>
          <a:lstStyle/>
          <a:p>
            <a:r>
              <a:rPr lang="en-US" altLang="en-US" smtClean="0">
                <a:solidFill>
                  <a:schemeClr val="tx1"/>
                </a:solidFill>
                <a:cs typeface="Times New Roman" panose="02020603050405020304" pitchFamily="18" charset="0"/>
              </a:rPr>
              <a:t>Another part of the Toulmin model is the </a:t>
            </a:r>
            <a:r>
              <a:rPr lang="en-US" altLang="en-US" i="1" smtClean="0">
                <a:solidFill>
                  <a:schemeClr val="tx1"/>
                </a:solidFill>
                <a:cs typeface="Times New Roman" panose="02020603050405020304" pitchFamily="18" charset="0"/>
              </a:rPr>
              <a:t>reservation</a:t>
            </a:r>
            <a:r>
              <a:rPr lang="en-US" altLang="en-US" smtClean="0">
                <a:solidFill>
                  <a:schemeClr val="tx1"/>
                </a:solidFill>
                <a:cs typeface="Times New Roman" panose="02020603050405020304" pitchFamily="18" charset="0"/>
              </a:rPr>
              <a:t>, which states cases in which the claim does not apply.</a:t>
            </a:r>
            <a:endParaRPr lang="en-US" altLang="en-US" smtClean="0">
              <a:solidFill>
                <a:schemeClr val="tx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2"/>
          <p:cNvSpPr>
            <a:spLocks noGrp="1"/>
          </p:cNvSpPr>
          <p:nvPr>
            <p:ph type="ctrTitle"/>
          </p:nvPr>
        </p:nvSpPr>
        <p:spPr/>
        <p:txBody>
          <a:bodyPr/>
          <a:lstStyle/>
          <a:p>
            <a:r>
              <a:rPr lang="en-US" altLang="en-US" smtClean="0"/>
              <a:t>Reservations</a:t>
            </a:r>
          </a:p>
        </p:txBody>
      </p:sp>
      <p:sp>
        <p:nvSpPr>
          <p:cNvPr id="39939" name="Subtitle 3"/>
          <p:cNvSpPr>
            <a:spLocks noGrp="1"/>
          </p:cNvSpPr>
          <p:nvPr>
            <p:ph type="subTitle" idx="1"/>
          </p:nvPr>
        </p:nvSpPr>
        <p:spPr/>
        <p:txBody>
          <a:bodyPr/>
          <a:lstStyle/>
          <a:p>
            <a:r>
              <a:rPr lang="en-US" altLang="en-US" smtClean="0"/>
              <a:t>Often reservations are preceded by words like “unless” or “except.”</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Rebuttal</a:t>
            </a:r>
          </a:p>
        </p:txBody>
      </p:sp>
      <p:sp>
        <p:nvSpPr>
          <p:cNvPr id="40963" name="Content Placeholder 2"/>
          <p:cNvSpPr>
            <a:spLocks noGrp="1"/>
          </p:cNvSpPr>
          <p:nvPr>
            <p:ph idx="1"/>
          </p:nvPr>
        </p:nvSpPr>
        <p:spPr/>
        <p:txBody>
          <a:bodyPr/>
          <a:lstStyle/>
          <a:p>
            <a:r>
              <a:rPr lang="en-US" altLang="en-US" smtClean="0"/>
              <a:t>When making an argument, you must take into consideration other conflicting viewpoints and deal with them fairly. You need to answer questions and objections raised in the minds of the audience.</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3"/>
          <p:cNvSpPr>
            <a:spLocks noGrp="1"/>
          </p:cNvSpPr>
          <p:nvPr>
            <p:ph type="title"/>
          </p:nvPr>
        </p:nvSpPr>
        <p:spPr>
          <a:xfrm>
            <a:off x="838200" y="152400"/>
            <a:ext cx="7620000" cy="5867400"/>
          </a:xfrm>
        </p:spPr>
        <p:txBody>
          <a:bodyPr/>
          <a:lstStyle/>
          <a:p>
            <a:r>
              <a:rPr lang="en-US" altLang="en-US" smtClean="0"/>
              <a:t>If you fail to do so, your own argument will be weakened and subject to attack and counter-argument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The Syllogism</a:t>
            </a:r>
          </a:p>
        </p:txBody>
      </p:sp>
      <p:sp>
        <p:nvSpPr>
          <p:cNvPr id="6147" name="Text Placeholder 3"/>
          <p:cNvSpPr>
            <a:spLocks noGrp="1"/>
          </p:cNvSpPr>
          <p:nvPr>
            <p:ph type="body" sz="half" idx="2"/>
          </p:nvPr>
        </p:nvSpPr>
        <p:spPr>
          <a:xfrm>
            <a:off x="533400" y="1447800"/>
            <a:ext cx="8505825" cy="4648200"/>
          </a:xfrm>
        </p:spPr>
        <p:txBody>
          <a:bodyPr/>
          <a:lstStyle/>
          <a:p>
            <a:r>
              <a:rPr lang="en-US" altLang="en-US" smtClean="0"/>
              <a:t>A syllogism is an example of formal logic</a:t>
            </a:r>
          </a:p>
          <a:p>
            <a:r>
              <a:rPr lang="en-US" altLang="en-US" smtClean="0"/>
              <a:t>It comprises three parts:</a:t>
            </a:r>
          </a:p>
          <a:p>
            <a:pPr lvl="1"/>
            <a:r>
              <a:rPr lang="en-US" altLang="en-US" smtClean="0"/>
              <a:t>Major premise</a:t>
            </a:r>
          </a:p>
          <a:p>
            <a:pPr lvl="1"/>
            <a:r>
              <a:rPr lang="en-US" altLang="en-US" smtClean="0"/>
              <a:t>Minor premise</a:t>
            </a:r>
          </a:p>
          <a:p>
            <a:pPr lvl="1"/>
            <a:r>
              <a:rPr lang="en-US" altLang="en-US" smtClean="0"/>
              <a:t>Conclusion</a:t>
            </a:r>
          </a:p>
          <a:p>
            <a:pPr lvl="1"/>
            <a:r>
              <a:rPr lang="en-US" altLang="en-US" smtClean="0">
                <a:solidFill>
                  <a:srgbClr val="C00000"/>
                </a:solidFill>
              </a:rPr>
              <a:t>All men are mortal</a:t>
            </a:r>
          </a:p>
          <a:p>
            <a:pPr lvl="1"/>
            <a:r>
              <a:rPr lang="en-US" altLang="en-US" smtClean="0">
                <a:solidFill>
                  <a:srgbClr val="C00000"/>
                </a:solidFill>
              </a:rPr>
              <a:t>Socrates is a Man</a:t>
            </a:r>
          </a:p>
          <a:p>
            <a:pPr lvl="1"/>
            <a:r>
              <a:rPr lang="en-US" altLang="en-US" smtClean="0">
                <a:solidFill>
                  <a:srgbClr val="C00000"/>
                </a:solidFill>
              </a:rPr>
              <a:t>Therefore, Socrates is mortal</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smtClean="0"/>
              <a:t>The </a:t>
            </a:r>
            <a:r>
              <a:rPr lang="en-US" altLang="en-US" b="1" smtClean="0"/>
              <a:t>rebuttal</a:t>
            </a:r>
            <a:r>
              <a:rPr lang="en-US" altLang="en-US" smtClean="0"/>
              <a:t> is the where the author addresses the audience's opposing viewpoints or possible objections in order to strengthen his/her argument.  </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838200" y="152400"/>
            <a:ext cx="7620000" cy="6019800"/>
          </a:xfrm>
        </p:spPr>
        <p:txBody>
          <a:bodyPr/>
          <a:lstStyle/>
          <a:p>
            <a:r>
              <a:rPr lang="en-US" altLang="en-US" smtClean="0"/>
              <a:t>Sometimes rebuttal will be directed to opposing claims; other times rebuttal will be directed at alternative interpretations of evidence or new evidence.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smtClean="0"/>
              <a:t>The rebuttal can also be a place where the author concedes any weaknesses in his/her own argument or strengths in opposing arguments, but then carefully qualifies the effect these weakness have on the general strength of his/her original argument.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smtClean="0"/>
              <a:t>In the Toulmin model, one moves from grounds to claim, based on evidence, interpreted by warrant, and making allowances for reservations.</a:t>
            </a:r>
            <a:br>
              <a:rPr lang="en-US" altLang="en-US" smtClean="0"/>
            </a:br>
            <a:endParaRPr lang="en-US" altLang="en-US"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685800" y="1295400"/>
            <a:ext cx="7772400" cy="4953000"/>
          </a:xfrm>
        </p:spPr>
        <p:txBody>
          <a:bodyPr/>
          <a:lstStyle/>
          <a:p>
            <a:r>
              <a:rPr lang="en-US" altLang="en-US" i="1" smtClean="0"/>
              <a:t>Example</a:t>
            </a:r>
            <a:r>
              <a:rPr lang="en-US" altLang="en-US" smtClean="0"/>
              <a:t>: “Needle exchange programs should be abolished </a:t>
            </a:r>
            <a:r>
              <a:rPr lang="en-US" altLang="en-US" b="1" smtClean="0"/>
              <a:t>[claim]</a:t>
            </a:r>
            <a:r>
              <a:rPr lang="en-US" altLang="en-US" smtClean="0"/>
              <a:t> because they only cause more people to use drugs.” </a:t>
            </a:r>
            <a:r>
              <a:rPr lang="en-US" altLang="en-US" b="1" smtClean="0"/>
              <a:t>[reason]</a:t>
            </a:r>
            <a:endParaRPr lang="en-US" alt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smtClean="0"/>
              <a:t>The unstated warrant is: “when you make risky behavior safer you encourage more people to engage in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The Syllogism</a:t>
            </a:r>
          </a:p>
        </p:txBody>
      </p:sp>
      <p:sp>
        <p:nvSpPr>
          <p:cNvPr id="7171" name="Text Placeholder 3"/>
          <p:cNvSpPr>
            <a:spLocks noGrp="1"/>
          </p:cNvSpPr>
          <p:nvPr>
            <p:ph type="body" sz="half" idx="2"/>
          </p:nvPr>
        </p:nvSpPr>
        <p:spPr>
          <a:xfrm>
            <a:off x="685800" y="1295400"/>
            <a:ext cx="8353425" cy="4800600"/>
          </a:xfrm>
        </p:spPr>
        <p:txBody>
          <a:bodyPr/>
          <a:lstStyle/>
          <a:p>
            <a:r>
              <a:rPr lang="en-US" altLang="en-US" smtClean="0"/>
              <a:t>The major premise is a </a:t>
            </a:r>
            <a:r>
              <a:rPr lang="en-US" altLang="en-US" smtClean="0">
                <a:solidFill>
                  <a:srgbClr val="FF0000"/>
                </a:solidFill>
              </a:rPr>
              <a:t>generalization,</a:t>
            </a:r>
            <a:r>
              <a:rPr lang="en-US" altLang="en-US" smtClean="0"/>
              <a:t> a broad proposition</a:t>
            </a:r>
          </a:p>
          <a:p>
            <a:r>
              <a:rPr lang="en-US" altLang="en-US" smtClean="0"/>
              <a:t>The minor premise is a specific </a:t>
            </a:r>
            <a:r>
              <a:rPr lang="en-US" altLang="en-US" smtClean="0">
                <a:solidFill>
                  <a:srgbClr val="FF0000"/>
                </a:solidFill>
              </a:rPr>
              <a:t>application</a:t>
            </a:r>
            <a:r>
              <a:rPr lang="en-US" altLang="en-US" smtClean="0"/>
              <a:t> of the major premise</a:t>
            </a:r>
          </a:p>
          <a:p>
            <a:r>
              <a:rPr lang="en-US" altLang="en-US" smtClean="0"/>
              <a:t>The conclusion </a:t>
            </a:r>
            <a:r>
              <a:rPr lang="en-US" altLang="en-US" smtClean="0">
                <a:solidFill>
                  <a:srgbClr val="FF0000"/>
                </a:solidFill>
              </a:rPr>
              <a:t>follows logically </a:t>
            </a:r>
            <a:r>
              <a:rPr lang="en-US" altLang="en-US" smtClean="0"/>
              <a:t>from the premises.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The Enthymeme</a:t>
            </a:r>
          </a:p>
        </p:txBody>
      </p:sp>
      <p:sp>
        <p:nvSpPr>
          <p:cNvPr id="8195" name="Text Placeholder 3"/>
          <p:cNvSpPr>
            <a:spLocks noGrp="1"/>
          </p:cNvSpPr>
          <p:nvPr>
            <p:ph type="body" sz="half" idx="2"/>
          </p:nvPr>
        </p:nvSpPr>
        <p:spPr>
          <a:xfrm>
            <a:off x="609600" y="1524000"/>
            <a:ext cx="8429625" cy="4572000"/>
          </a:xfrm>
        </p:spPr>
        <p:txBody>
          <a:bodyPr/>
          <a:lstStyle/>
          <a:p>
            <a:r>
              <a:rPr lang="en-US" altLang="en-US" smtClean="0"/>
              <a:t>An enthymeme is another ancient form of reasoning.</a:t>
            </a:r>
          </a:p>
          <a:p>
            <a:r>
              <a:rPr lang="en-US" altLang="en-US" smtClean="0"/>
              <a:t>An enthymeme is essentially a syllogism with an </a:t>
            </a:r>
            <a:r>
              <a:rPr lang="en-US" altLang="en-US" i="1" smtClean="0">
                <a:solidFill>
                  <a:srgbClr val="FF0000"/>
                </a:solidFill>
              </a:rPr>
              <a:t>unstated</a:t>
            </a:r>
            <a:r>
              <a:rPr lang="en-US" altLang="en-US" smtClean="0"/>
              <a:t> premise</a:t>
            </a:r>
          </a:p>
          <a:p>
            <a:r>
              <a:rPr lang="en-US" altLang="en-US" smtClean="0"/>
              <a:t>In conversation, an enthymeme occurs as a claim with a reason attached (e.g. Let’s eat at McDonalds because their fries are good).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mtClean="0"/>
              <a:t>Toulmin’s model resembles the enthymeme, in that a claim is connected to a reason.  The unstated premise of an enthymeme is called the </a:t>
            </a:r>
            <a:r>
              <a:rPr lang="en-US" altLang="en-US" b="1" i="1" smtClean="0">
                <a:solidFill>
                  <a:srgbClr val="FF0000"/>
                </a:solidFill>
              </a:rPr>
              <a:t>warrant</a:t>
            </a:r>
            <a:r>
              <a:rPr lang="en-US" altLang="en-US" smtClean="0"/>
              <a:t> in the Toulmin model.</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ltLang="en-US" smtClean="0"/>
              <a:t>The three basic elements:</a:t>
            </a:r>
          </a:p>
        </p:txBody>
      </p:sp>
      <p:sp>
        <p:nvSpPr>
          <p:cNvPr id="6147" name="Rectangle 3"/>
          <p:cNvSpPr>
            <a:spLocks noGrp="1" noChangeArrowheads="1"/>
          </p:cNvSpPr>
          <p:nvPr>
            <p:ph type="body" idx="1"/>
          </p:nvPr>
        </p:nvSpPr>
        <p:spPr>
          <a:xfrm>
            <a:off x="1676400" y="2057400"/>
            <a:ext cx="6324600" cy="3048000"/>
          </a:xfrm>
        </p:spPr>
        <p:txBody>
          <a:bodyPr/>
          <a:lstStyle/>
          <a:p>
            <a:pPr>
              <a:lnSpc>
                <a:spcPct val="120000"/>
              </a:lnSpc>
            </a:pPr>
            <a:r>
              <a:rPr lang="en-US" altLang="en-US" sz="2400" b="1" smtClean="0"/>
              <a:t>Claim</a:t>
            </a:r>
            <a:r>
              <a:rPr lang="en-US" altLang="en-US" sz="2400" smtClean="0"/>
              <a:t> (assertion or proposition)</a:t>
            </a:r>
          </a:p>
          <a:p>
            <a:pPr>
              <a:lnSpc>
                <a:spcPct val="120000"/>
              </a:lnSpc>
            </a:pPr>
            <a:r>
              <a:rPr lang="en-US" altLang="en-US" sz="2400" b="1" smtClean="0"/>
              <a:t>Grounds (</a:t>
            </a:r>
            <a:r>
              <a:rPr lang="en-US" altLang="en-US" sz="2400" smtClean="0"/>
              <a:t>proof, data, support, evidence)</a:t>
            </a:r>
          </a:p>
          <a:p>
            <a:pPr>
              <a:lnSpc>
                <a:spcPct val="120000"/>
              </a:lnSpc>
            </a:pPr>
            <a:r>
              <a:rPr lang="en-US" altLang="en-US" sz="2400" b="1" smtClean="0"/>
              <a:t>Warrant</a:t>
            </a:r>
            <a:r>
              <a:rPr lang="en-US" altLang="en-US" sz="2400" smtClean="0"/>
              <a:t> (a logical and persuasive connection between the grounds and the claim)</a:t>
            </a:r>
            <a:endParaRPr lang="en-US" altLang="en-US" smtClean="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3"/>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1000" fill="hold"/>
                                        <p:tgtEl>
                                          <p:spTgt spid="6147">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6147">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6147">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6147">
                                            <p:txEl>
                                              <p:pRg st="1" end="1"/>
                                            </p:txEl>
                                          </p:spTgt>
                                        </p:tgtEl>
                                        <p:attrNameLst>
                                          <p:attrName>style.visibility</p:attrName>
                                        </p:attrNameLst>
                                      </p:cBhvr>
                                      <p:to>
                                        <p:strVal val="visible"/>
                                      </p:to>
                                    </p:set>
                                    <p:anim calcmode="lin" valueType="num">
                                      <p:cBhvr>
                                        <p:cTn id="21" dur="1000" fill="hold"/>
                                        <p:tgtEl>
                                          <p:spTgt spid="6147">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6147">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6147">
                                            <p:txEl>
                                              <p:pRg st="1" end="1"/>
                                            </p:txEl>
                                          </p:spTgt>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50" presetClass="entr" presetSubtype="0" decel="100000" fill="hold" grpId="0" nodeType="clickEffect">
                                  <p:stCondLst>
                                    <p:cond delay="0"/>
                                  </p:stCondLst>
                                  <p:childTnLst>
                                    <p:set>
                                      <p:cBhvr>
                                        <p:cTn id="27" dur="1" fill="hold">
                                          <p:stCondLst>
                                            <p:cond delay="0"/>
                                          </p:stCondLst>
                                        </p:cTn>
                                        <p:tgtEl>
                                          <p:spTgt spid="6147">
                                            <p:txEl>
                                              <p:pRg st="2" end="2"/>
                                            </p:txEl>
                                          </p:spTgt>
                                        </p:tgtEl>
                                        <p:attrNameLst>
                                          <p:attrName>style.visibility</p:attrName>
                                        </p:attrNameLst>
                                      </p:cBhvr>
                                      <p:to>
                                        <p:strVal val="visible"/>
                                      </p:to>
                                    </p:set>
                                    <p:anim calcmode="lin" valueType="num">
                                      <p:cBhvr>
                                        <p:cTn id="28" dur="1000" fill="hold"/>
                                        <p:tgtEl>
                                          <p:spTgt spid="6147">
                                            <p:txEl>
                                              <p:pRg st="2" end="2"/>
                                            </p:txEl>
                                          </p:spTgt>
                                        </p:tgtEl>
                                        <p:attrNameLst>
                                          <p:attrName>ppt_w</p:attrName>
                                        </p:attrNameLst>
                                      </p:cBhvr>
                                      <p:tavLst>
                                        <p:tav tm="0">
                                          <p:val>
                                            <p:strVal val="#ppt_w+.3"/>
                                          </p:val>
                                        </p:tav>
                                        <p:tav tm="100000">
                                          <p:val>
                                            <p:strVal val="#ppt_w"/>
                                          </p:val>
                                        </p:tav>
                                      </p:tavLst>
                                    </p:anim>
                                    <p:anim calcmode="lin" valueType="num">
                                      <p:cBhvr>
                                        <p:cTn id="29" dur="1000" fill="hold"/>
                                        <p:tgtEl>
                                          <p:spTgt spid="6147">
                                            <p:txEl>
                                              <p:pRg st="2" end="2"/>
                                            </p:txEl>
                                          </p:spTgt>
                                        </p:tgtEl>
                                        <p:attrNameLst>
                                          <p:attrName>ppt_h</p:attrName>
                                        </p:attrNameLst>
                                      </p:cBhvr>
                                      <p:tavLst>
                                        <p:tav tm="0">
                                          <p:val>
                                            <p:strVal val="#ppt_h"/>
                                          </p:val>
                                        </p:tav>
                                        <p:tav tm="100000">
                                          <p:val>
                                            <p:strVal val="#ppt_h"/>
                                          </p:val>
                                        </p:tav>
                                      </p:tavLst>
                                    </p:anim>
                                    <p:animEffect transition="in" filter="fade">
                                      <p:cBhvr>
                                        <p:cTn id="30" dur="10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tLang="en-US" smtClean="0"/>
              <a:t>Claims</a:t>
            </a:r>
          </a:p>
        </p:txBody>
      </p:sp>
      <p:sp>
        <p:nvSpPr>
          <p:cNvPr id="7171" name="Rectangle 3"/>
          <p:cNvSpPr>
            <a:spLocks noGrp="1" noChangeArrowheads="1"/>
          </p:cNvSpPr>
          <p:nvPr>
            <p:ph type="body" idx="1"/>
          </p:nvPr>
        </p:nvSpPr>
        <p:spPr>
          <a:xfrm>
            <a:off x="1724025" y="2057400"/>
            <a:ext cx="7191375" cy="4114800"/>
          </a:xfrm>
        </p:spPr>
        <p:txBody>
          <a:bodyPr/>
          <a:lstStyle/>
          <a:p>
            <a:pPr>
              <a:defRPr/>
            </a:pPr>
            <a:r>
              <a:rPr lang="en-US" sz="2400" smtClean="0"/>
              <a:t>A claim is the point an arguer is trying to make.  The claim is the conclusion, proposition, or assertion an arguer wants another to accept.</a:t>
            </a:r>
          </a:p>
          <a:p>
            <a:pPr>
              <a:defRPr/>
            </a:pPr>
            <a:r>
              <a:rPr lang="en-US" sz="2400" smtClean="0"/>
              <a:t>The claim answers the question, "So what is your point?”</a:t>
            </a:r>
          </a:p>
          <a:p>
            <a:pPr lvl="1">
              <a:defRPr/>
            </a:pPr>
            <a:r>
              <a:rPr lang="en-US" sz="2000" smtClean="0"/>
              <a:t>example: “</a:t>
            </a:r>
            <a:r>
              <a:rPr lang="en-US" sz="2000" smtClean="0">
                <a:solidFill>
                  <a:srgbClr val="5536C8"/>
                </a:solidFill>
                <a:effectLst>
                  <a:outerShdw blurRad="38100" dist="38100" dir="2700000" algn="tl">
                    <a:srgbClr val="000000"/>
                  </a:outerShdw>
                </a:effectLst>
              </a:rPr>
              <a:t>Rosario is an American citizen</a:t>
            </a:r>
            <a:r>
              <a:rPr lang="en-US" sz="2000" smtClean="0"/>
              <a:t>, because she was born in the United States.”</a:t>
            </a:r>
          </a:p>
          <a:p>
            <a:pPr lvl="1">
              <a:defRPr/>
            </a:pPr>
            <a:r>
              <a:rPr lang="en-US" sz="2000" smtClean="0"/>
              <a:t>example: “Because the groundhog saw his shadow,</a:t>
            </a:r>
            <a:r>
              <a:rPr lang="en-US" sz="2000" smtClean="0">
                <a:solidFill>
                  <a:srgbClr val="5536C8"/>
                </a:solidFill>
              </a:rPr>
              <a:t> </a:t>
            </a:r>
            <a:r>
              <a:rPr lang="en-US" sz="2000" smtClean="0">
                <a:solidFill>
                  <a:srgbClr val="5536C8"/>
                </a:solidFill>
                <a:effectLst>
                  <a:outerShdw blurRad="38100" dist="38100" dir="2700000" algn="tl">
                    <a:srgbClr val="000000"/>
                  </a:outerShdw>
                </a:effectLst>
              </a:rPr>
              <a:t>there will be six more weeks of winter.”</a:t>
            </a:r>
          </a:p>
          <a:p>
            <a:pPr>
              <a:defRPr/>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fade">
                                      <p:cBhvr>
                                        <p:cTn id="12" dur="20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fade">
                                      <p:cBhvr>
                                        <p:cTn id="17" dur="2000"/>
                                        <p:tgtEl>
                                          <p:spTgt spid="7171">
                                            <p:txEl>
                                              <p:pRg st="1" end="1"/>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171">
                                            <p:txEl>
                                              <p:pRg st="2" end="2"/>
                                            </p:txEl>
                                          </p:spTgt>
                                        </p:tgtEl>
                                        <p:attrNameLst>
                                          <p:attrName>style.visibility</p:attrName>
                                        </p:attrNameLst>
                                      </p:cBhvr>
                                      <p:to>
                                        <p:strVal val="visible"/>
                                      </p:to>
                                    </p:set>
                                    <p:animEffect transition="in" filter="fade">
                                      <p:cBhvr>
                                        <p:cTn id="20" dur="2000"/>
                                        <p:tgtEl>
                                          <p:spTgt spid="7171">
                                            <p:txEl>
                                              <p:pRg st="2" end="2"/>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animEffect transition="in" filter="fade">
                                      <p:cBhvr>
                                        <p:cTn id="23" dur="20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theme/theme1.xml><?xml version="1.0" encoding="utf-8"?>
<a:theme xmlns:a="http://schemas.openxmlformats.org/drawingml/2006/main" name="Angles">
  <a:themeElements>
    <a:clrScheme name="">
      <a:dk1>
        <a:srgbClr val="360036"/>
      </a:dk1>
      <a:lt1>
        <a:srgbClr val="B2B2B2"/>
      </a:lt1>
      <a:dk2>
        <a:srgbClr val="FFFFCC"/>
      </a:dk2>
      <a:lt2>
        <a:srgbClr val="006699"/>
      </a:lt2>
      <a:accent1>
        <a:srgbClr val="0099CC"/>
      </a:accent1>
      <a:accent2>
        <a:srgbClr val="9999FF"/>
      </a:accent2>
      <a:accent3>
        <a:srgbClr val="D5D5D5"/>
      </a:accent3>
      <a:accent4>
        <a:srgbClr val="2D002D"/>
      </a:accent4>
      <a:accent5>
        <a:srgbClr val="AACAE2"/>
      </a:accent5>
      <a:accent6>
        <a:srgbClr val="8A8AE7"/>
      </a:accent6>
      <a:hlink>
        <a:srgbClr val="0099CC"/>
      </a:hlink>
      <a:folHlink>
        <a:srgbClr val="C99DAF"/>
      </a:folHlink>
    </a:clrScheme>
    <a:fontScheme name="Angle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Angles 1">
        <a:dk1>
          <a:srgbClr val="F8F8F8"/>
        </a:dk1>
        <a:lt1>
          <a:srgbClr val="FFFFFF"/>
        </a:lt1>
        <a:dk2>
          <a:srgbClr val="000000"/>
        </a:dk2>
        <a:lt2>
          <a:srgbClr val="000000"/>
        </a:lt2>
        <a:accent1>
          <a:srgbClr val="FF0000"/>
        </a:accent1>
        <a:accent2>
          <a:srgbClr val="3333FF"/>
        </a:accent2>
        <a:accent3>
          <a:srgbClr val="AAAAAA"/>
        </a:accent3>
        <a:accent4>
          <a:srgbClr val="DADADA"/>
        </a:accent4>
        <a:accent5>
          <a:srgbClr val="FFAAAA"/>
        </a:accent5>
        <a:accent6>
          <a:srgbClr val="2D2DE7"/>
        </a:accent6>
        <a:hlink>
          <a:srgbClr val="008000"/>
        </a:hlink>
        <a:folHlink>
          <a:srgbClr val="808080"/>
        </a:folHlink>
      </a:clrScheme>
      <a:clrMap bg1="dk2" tx1="lt1" bg2="dk1" tx2="lt2" accent1="accent1" accent2="accent2" accent3="accent3" accent4="accent4" accent5="accent5" accent6="accent6" hlink="hlink" folHlink="folHlink"/>
    </a:extraClrScheme>
    <a:extraClrScheme>
      <a:clrScheme name="Angles 2">
        <a:dk1>
          <a:srgbClr val="360036"/>
        </a:dk1>
        <a:lt1>
          <a:srgbClr val="FFFFFF"/>
        </a:lt1>
        <a:dk2>
          <a:srgbClr val="FFFFCC"/>
        </a:dk2>
        <a:lt2>
          <a:srgbClr val="666633"/>
        </a:lt2>
        <a:accent1>
          <a:srgbClr val="996600"/>
        </a:accent1>
        <a:accent2>
          <a:srgbClr val="CCCC00"/>
        </a:accent2>
        <a:accent3>
          <a:srgbClr val="FFFFFF"/>
        </a:accent3>
        <a:accent4>
          <a:srgbClr val="2D002D"/>
        </a:accent4>
        <a:accent5>
          <a:srgbClr val="CAB8AA"/>
        </a:accent5>
        <a:accent6>
          <a:srgbClr val="B9B900"/>
        </a:accent6>
        <a:hlink>
          <a:srgbClr val="99CC00"/>
        </a:hlink>
        <a:folHlink>
          <a:srgbClr val="996633"/>
        </a:folHlink>
      </a:clrScheme>
      <a:clrMap bg1="lt1" tx1="dk1" bg2="lt2" tx2="dk2" accent1="accent1" accent2="accent2" accent3="accent3" accent4="accent4" accent5="accent5" accent6="accent6" hlink="hlink" folHlink="folHlink"/>
    </a:extraClrScheme>
    <a:extraClrScheme>
      <a:clrScheme name="Angles 3">
        <a:dk1>
          <a:srgbClr val="000000"/>
        </a:dk1>
        <a:lt1>
          <a:srgbClr val="FFFFFF"/>
        </a:lt1>
        <a:dk2>
          <a:srgbClr val="FFFFFF"/>
        </a:dk2>
        <a:lt2>
          <a:srgbClr val="393939"/>
        </a:lt2>
        <a:accent1>
          <a:srgbClr val="B2B2B2"/>
        </a:accent1>
        <a:accent2>
          <a:srgbClr val="EAEAEA"/>
        </a:accent2>
        <a:accent3>
          <a:srgbClr val="FFFFFF"/>
        </a:accent3>
        <a:accent4>
          <a:srgbClr val="000000"/>
        </a:accent4>
        <a:accent5>
          <a:srgbClr val="D5D5D5"/>
        </a:accent5>
        <a:accent6>
          <a:srgbClr val="D4D4D4"/>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Angles 4">
        <a:dk1>
          <a:srgbClr val="360036"/>
        </a:dk1>
        <a:lt1>
          <a:srgbClr val="FFFFFF"/>
        </a:lt1>
        <a:dk2>
          <a:srgbClr val="FFFFCC"/>
        </a:dk2>
        <a:lt2>
          <a:srgbClr val="660066"/>
        </a:lt2>
        <a:accent1>
          <a:srgbClr val="C3A3C2"/>
        </a:accent1>
        <a:accent2>
          <a:srgbClr val="9999FF"/>
        </a:accent2>
        <a:accent3>
          <a:srgbClr val="FFFFFF"/>
        </a:accent3>
        <a:accent4>
          <a:srgbClr val="2D002D"/>
        </a:accent4>
        <a:accent5>
          <a:srgbClr val="DECEDD"/>
        </a:accent5>
        <a:accent6>
          <a:srgbClr val="8A8AE7"/>
        </a:accent6>
        <a:hlink>
          <a:srgbClr val="0099CC"/>
        </a:hlink>
        <a:folHlink>
          <a:srgbClr val="C99DAF"/>
        </a:folHlink>
      </a:clrScheme>
      <a:clrMap bg1="lt1" tx1="dk1" bg2="lt2" tx2="dk2" accent1="accent1" accent2="accent2" accent3="accent3" accent4="accent4" accent5="accent5" accent6="accent6" hlink="hlink" folHlink="folHlink"/>
    </a:extraClrScheme>
    <a:extraClrScheme>
      <a:clrScheme name="Angles 5">
        <a:dk1>
          <a:srgbClr val="000000"/>
        </a:dk1>
        <a:lt1>
          <a:srgbClr val="99CCFF"/>
        </a:lt1>
        <a:dk2>
          <a:srgbClr val="CCECFF"/>
        </a:dk2>
        <a:lt2>
          <a:srgbClr val="002244"/>
        </a:lt2>
        <a:accent1>
          <a:srgbClr val="336699"/>
        </a:accent1>
        <a:accent2>
          <a:srgbClr val="CC99FF"/>
        </a:accent2>
        <a:accent3>
          <a:srgbClr val="CAE2FF"/>
        </a:accent3>
        <a:accent4>
          <a:srgbClr val="000000"/>
        </a:accent4>
        <a:accent5>
          <a:srgbClr val="ADB8CA"/>
        </a:accent5>
        <a:accent6>
          <a:srgbClr val="B98AE7"/>
        </a:accent6>
        <a:hlink>
          <a:srgbClr val="33CCCC"/>
        </a:hlink>
        <a:folHlink>
          <a:srgbClr val="9999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version>
  <revision id="1.1.46558.0"/>
</version>
</file>

<file path=customXml/item2.xml><?xml version="1.0" encoding="utf-8"?>
<version>
  <revision id="1.1.46558.0"/>
</version>
</file>

<file path=customXml/itemProps1.xml><?xml version="1.0" encoding="utf-8"?>
<ds:datastoreItem xmlns:ds="http://schemas.openxmlformats.org/officeDocument/2006/customXml" ds:itemID="{1E1E4C09-8102-4C2C-BE68-9F3F7C9870F9}">
  <ds:schemaRefs/>
</ds:datastoreItem>
</file>

<file path=customXml/itemProps2.xml><?xml version="1.0" encoding="utf-8"?>
<ds:datastoreItem xmlns:ds="http://schemas.openxmlformats.org/officeDocument/2006/customXml" ds:itemID="{44E6340B-FBED-48C7-874D-8BFF4C8D3DF8}">
  <ds:schemaRefs/>
</ds:datastoreItem>
</file>

<file path=docProps/app.xml><?xml version="1.0" encoding="utf-8"?>
<Properties xmlns="http://schemas.openxmlformats.org/officeDocument/2006/extended-properties" xmlns:vt="http://schemas.openxmlformats.org/officeDocument/2006/docPropsVTypes">
  <Template>C:\Program Files\MSOffice\Templates\Presentation Designs\ANGLES.POT</Template>
  <TotalTime>1124</TotalTime>
  <Words>1545</Words>
  <Application>Microsoft Office PowerPoint</Application>
  <PresentationFormat>On-screen Show (4:3)</PresentationFormat>
  <Paragraphs>152</Paragraphs>
  <Slides>45</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Times New Roman</vt:lpstr>
      <vt:lpstr>Arial</vt:lpstr>
      <vt:lpstr>Tahoma</vt:lpstr>
      <vt:lpstr>Verdana</vt:lpstr>
      <vt:lpstr>Arial Unicode MS</vt:lpstr>
      <vt:lpstr>Angles</vt:lpstr>
      <vt:lpstr>The Toulmin Model</vt:lpstr>
      <vt:lpstr>Stephen Toulmin</vt:lpstr>
      <vt:lpstr>Toulmin’s model of reasoning has some similarities to formal logic, including the syllogism.</vt:lpstr>
      <vt:lpstr>The Syllogism</vt:lpstr>
      <vt:lpstr>The Syllogism</vt:lpstr>
      <vt:lpstr>The Enthymeme</vt:lpstr>
      <vt:lpstr>Toulmin’s model resembles the enthymeme, in that a claim is connected to a reason.  The unstated premise of an enthymeme is called the warrant in the Toulmin model.</vt:lpstr>
      <vt:lpstr>The three basic elements:</vt:lpstr>
      <vt:lpstr>Claims</vt:lpstr>
      <vt:lpstr>More about claims...</vt:lpstr>
      <vt:lpstr>Grounds (proof or data)</vt:lpstr>
      <vt:lpstr>More about grounds...</vt:lpstr>
      <vt:lpstr>Still more about grounds...</vt:lpstr>
      <vt:lpstr>Clue words for identifying grounds</vt:lpstr>
      <vt:lpstr>Warrants</vt:lpstr>
      <vt:lpstr>The warrant is an inferential leap that connects the grounds with the claim.   The warrant is typically implicit (unstated) and requires the listener to recognize the connection between the claim and grounds  The implicit nature of warrants means the “meaning” of an argument is as much a part of the receiver as it is a part of the message.  Some arguments are “multi-warranted,” e.g., based on more than one inferential leap </vt:lpstr>
      <vt:lpstr>Like the warrant in legal situations (a search warrant, for example), a sound warrant in an argument gives you authority to proceed with your case.  It tells your readers what your assumptions are. </vt:lpstr>
      <vt:lpstr>Assumptions</vt:lpstr>
      <vt:lpstr>Audience</vt:lpstr>
      <vt:lpstr>If readers accept your warrant, you can then present specific evidence to develop your claim.   If readers challenge your warrant, you must defend it by “backing” it up.</vt:lpstr>
      <vt:lpstr>More about warrants...</vt:lpstr>
      <vt:lpstr>Still more about warrants...</vt:lpstr>
      <vt:lpstr>the first triad sample argument 1</vt:lpstr>
      <vt:lpstr>the first triad sample argument 2</vt:lpstr>
      <vt:lpstr>the first triad sample argument 3</vt:lpstr>
      <vt:lpstr>the first triad sample argument 4</vt:lpstr>
      <vt:lpstr>The Toulmin model of reasoning is more flexible than formal logic and therefore works better in real-life situations.  Qualification helps achieve this flexibility. </vt:lpstr>
      <vt:lpstr>qualifiers (words and phrases that place limits on claims) play an essential role in arguments.</vt:lpstr>
      <vt:lpstr>A qualifier limits a claim   Some qualifiers: usually, sometimes, in most cases, often, few, many, it is possible, perhaps, rarely, in some cases.</vt:lpstr>
      <vt:lpstr>The qualifier indicates the strength of the leap from the grounds to the claim and may limit how universally the claim applies. </vt:lpstr>
      <vt:lpstr>Toulmin logic, in fact, encourages you to limit your responsibilities in an argument through the effective use of qualifiers.  You save time if you qualify a claim early in the writing process.</vt:lpstr>
      <vt:lpstr>Here’s an unqualified claim:   People who don’t go to college earn less than those who do.  </vt:lpstr>
      <vt:lpstr>And a qualified version:   In most cases, people who don’t go to college earn less than those who do.</vt:lpstr>
      <vt:lpstr>Your SAT scores are in the 98th percentile, so you will get into a top-notch college if you want to. (an unqualified claim)  </vt:lpstr>
      <vt:lpstr>Your SAT scores are in the 98th percentile, so you probably will get into a top-notch college if you want to. (qualified claim)</vt:lpstr>
      <vt:lpstr>Another part of the Toulmin model is the reservation, which states cases in which the claim does not apply.</vt:lpstr>
      <vt:lpstr>Reservations</vt:lpstr>
      <vt:lpstr>Rebuttal</vt:lpstr>
      <vt:lpstr>If you fail to do so, your own argument will be weakened and subject to attack and counter-argument</vt:lpstr>
      <vt:lpstr>The rebuttal is the where the author addresses the audience's opposing viewpoints or possible objections in order to strengthen his/her argument.  </vt:lpstr>
      <vt:lpstr>Sometimes rebuttal will be directed to opposing claims; other times rebuttal will be directed at alternative interpretations of evidence or new evidence.</vt:lpstr>
      <vt:lpstr>The rebuttal can also be a place where the author concedes any weaknesses in his/her own argument or strengths in opposing arguments, but then carefully qualifies the effect these weakness have on the general strength of his/her original argument.  </vt:lpstr>
      <vt:lpstr>In the Toulmin model, one moves from grounds to claim, based on evidence, interpreted by warrant, and making allowances for reservations. </vt:lpstr>
      <vt:lpstr>Example: “Needle exchange programs should be abolished [claim] because they only cause more people to use drugs.” [reason]</vt:lpstr>
      <vt:lpstr>The unstated warrant is: “when you make risky behavior safer you encourage more people to engage in it.”</vt:lpstr>
    </vt:vector>
  </TitlesOfParts>
  <Company>Dell Computer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Toulmin Model PPT</dc:title>
  <dc:creator>Robert H. Gass</dc:creator>
  <cp:lastModifiedBy>Deborah Erskine</cp:lastModifiedBy>
  <cp:revision>74</cp:revision>
  <dcterms:created xsi:type="dcterms:W3CDTF">1999-09-13T14:51:01Z</dcterms:created>
  <dcterms:modified xsi:type="dcterms:W3CDTF">2018-03-01T20:18:27Z</dcterms:modified>
</cp:coreProperties>
</file>