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Lst>
  <p:sldIdLst>
    <p:sldId id="256" r:id="rId2"/>
    <p:sldId id="257" r:id="rId3"/>
    <p:sldId id="262" r:id="rId4"/>
    <p:sldId id="295" r:id="rId5"/>
    <p:sldId id="296" r:id="rId6"/>
    <p:sldId id="297" r:id="rId7"/>
    <p:sldId id="263" r:id="rId8"/>
    <p:sldId id="261" r:id="rId9"/>
    <p:sldId id="282" r:id="rId10"/>
    <p:sldId id="264" r:id="rId11"/>
    <p:sldId id="265" r:id="rId12"/>
    <p:sldId id="267" r:id="rId13"/>
    <p:sldId id="266" r:id="rId14"/>
    <p:sldId id="273" r:id="rId15"/>
    <p:sldId id="274" r:id="rId16"/>
    <p:sldId id="275" r:id="rId17"/>
    <p:sldId id="276" r:id="rId18"/>
    <p:sldId id="277" r:id="rId19"/>
    <p:sldId id="278" r:id="rId20"/>
    <p:sldId id="279" r:id="rId21"/>
    <p:sldId id="271" r:id="rId22"/>
    <p:sldId id="272" r:id="rId23"/>
    <p:sldId id="284" r:id="rId24"/>
    <p:sldId id="294" r:id="rId25"/>
    <p:sldId id="285" r:id="rId26"/>
    <p:sldId id="286"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000000"/>
    <a:srgbClr val="FF3399"/>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varScale="1">
        <p:scale>
          <a:sx n="80" d="100"/>
          <a:sy n="80" d="100"/>
        </p:scale>
        <p:origin x="96"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00DD9189-9762-42B5-AB39-DEF9E9DDFF91}"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85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AC4EF01-CF20-4C0D-99DE-3025F95B4ADF}" type="slidenum">
              <a:rPr lang="en-US" altLang="en-US" smtClean="0"/>
              <a:pPr>
                <a:defRPr/>
              </a:pPr>
              <a:t>‹#›</a:t>
            </a:fld>
            <a:endParaRPr lang="en-US" altLang="en-US"/>
          </a:p>
        </p:txBody>
      </p:sp>
    </p:spTree>
    <p:extLst>
      <p:ext uri="{BB962C8B-B14F-4D97-AF65-F5344CB8AC3E}">
        <p14:creationId xmlns:p14="http://schemas.microsoft.com/office/powerpoint/2010/main" val="2830364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C4EF01-CF20-4C0D-99DE-3025F95B4ADF}" type="slidenum">
              <a:rPr lang="en-US" altLang="en-US" smtClean="0"/>
              <a:pPr>
                <a:defRPr/>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254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C4EF01-CF20-4C0D-99DE-3025F95B4ADF}" type="slidenum">
              <a:rPr lang="en-US" altLang="en-US" smtClean="0"/>
              <a:pPr>
                <a:defRPr/>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746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C4EF01-CF20-4C0D-99DE-3025F95B4ADF}" type="slidenum">
              <a:rPr lang="en-US" altLang="en-US" smtClean="0"/>
              <a:pPr>
                <a:defRPr/>
              </a:pPr>
              <a:t>‹#›</a:t>
            </a:fld>
            <a:endParaRPr lang="en-US" altLang="en-US"/>
          </a:p>
        </p:txBody>
      </p:sp>
    </p:spTree>
    <p:extLst>
      <p:ext uri="{BB962C8B-B14F-4D97-AF65-F5344CB8AC3E}">
        <p14:creationId xmlns:p14="http://schemas.microsoft.com/office/powerpoint/2010/main" val="3011613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C4EF01-CF20-4C0D-99DE-3025F95B4ADF}" type="slidenum">
              <a:rPr lang="en-US" altLang="en-US" smtClean="0"/>
              <a:pPr>
                <a:defRPr/>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39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C4EF01-CF20-4C0D-99DE-3025F95B4ADF}" type="slidenum">
              <a:rPr lang="en-US" altLang="en-US" smtClean="0"/>
              <a:pPr>
                <a:defRPr/>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913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11D7FE-0377-4FDA-A708-24AEF97A5B09}" type="slidenum">
              <a:rPr lang="en-US" altLang="en-US" smtClean="0"/>
              <a:pPr>
                <a:defRPr/>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272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310F1E-9278-4557-9359-EE5F76D6A51C}" type="slidenum">
              <a:rPr lang="en-US" altLang="en-US" smtClean="0"/>
              <a:pPr>
                <a:defRPr/>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309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BD714D-AF05-45CD-8115-56AD99236C07}" type="slidenum">
              <a:rPr lang="en-US" altLang="en-US"/>
              <a:pPr>
                <a:defRPr/>
              </a:pPr>
              <a:t>‹#›</a:t>
            </a:fld>
            <a:endParaRPr lang="en-US" altLang="en-US"/>
          </a:p>
        </p:txBody>
      </p:sp>
    </p:spTree>
    <p:extLst>
      <p:ext uri="{BB962C8B-B14F-4D97-AF65-F5344CB8AC3E}">
        <p14:creationId xmlns:p14="http://schemas.microsoft.com/office/powerpoint/2010/main" val="196013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CF9A834-4542-4671-83A2-090D47BF314D}" type="slidenum">
              <a:rPr lang="en-US" altLang="en-US" smtClean="0"/>
              <a:pPr>
                <a:defRPr/>
              </a:pPr>
              <a:t>‹#›</a:t>
            </a:fld>
            <a:endParaRPr lang="en-US" altLang="en-US"/>
          </a:p>
        </p:txBody>
      </p:sp>
    </p:spTree>
    <p:extLst>
      <p:ext uri="{BB962C8B-B14F-4D97-AF65-F5344CB8AC3E}">
        <p14:creationId xmlns:p14="http://schemas.microsoft.com/office/powerpoint/2010/main" val="92451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E2E10A-F862-428B-BEBF-830DE7B54692}" type="slidenum">
              <a:rPr lang="en-US" altLang="en-US" smtClean="0"/>
              <a:pPr>
                <a:defRPr/>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40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B7D56A-03D3-4AD0-97CA-FF4B4FC99E5B}" type="slidenum">
              <a:rPr lang="en-US" altLang="en-US" smtClean="0"/>
              <a:pPr>
                <a:defRPr/>
              </a:pPr>
              <a:t>‹#›</a:t>
            </a:fld>
            <a:endParaRPr lang="en-US" altLang="en-US"/>
          </a:p>
        </p:txBody>
      </p:sp>
    </p:spTree>
    <p:extLst>
      <p:ext uri="{BB962C8B-B14F-4D97-AF65-F5344CB8AC3E}">
        <p14:creationId xmlns:p14="http://schemas.microsoft.com/office/powerpoint/2010/main" val="364690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3E796DB-F690-46AE-B475-D3D316458630}" type="slidenum">
              <a:rPr lang="en-US" altLang="en-US" smtClean="0"/>
              <a:pPr>
                <a:defRPr/>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1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CB3A4F4-B138-47AE-9ED2-86421A064B45}"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945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50E7DA5-189D-464E-AB9F-6C4D255FF854}" type="slidenum">
              <a:rPr lang="en-US" altLang="en-US" smtClean="0"/>
              <a:pPr>
                <a:defRPr/>
              </a:pPr>
              <a:t>‹#›</a:t>
            </a:fld>
            <a:endParaRPr lang="en-US" altLang="en-US"/>
          </a:p>
        </p:txBody>
      </p:sp>
    </p:spTree>
    <p:extLst>
      <p:ext uri="{BB962C8B-B14F-4D97-AF65-F5344CB8AC3E}">
        <p14:creationId xmlns:p14="http://schemas.microsoft.com/office/powerpoint/2010/main" val="183015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53BACA-3F84-4932-A819-C9A8F3E6365D}" type="slidenum">
              <a:rPr lang="en-US" altLang="en-US" smtClean="0"/>
              <a:pPr>
                <a:defRPr/>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56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D4C690-A77A-49E2-B605-F0539E778C63}" type="slidenum">
              <a:rPr lang="en-US" altLang="en-US" smtClean="0"/>
              <a:pPr>
                <a:defRPr/>
              </a:pPr>
              <a:t>‹#›</a:t>
            </a:fld>
            <a:endParaRPr lang="en-US" altLang="en-US"/>
          </a:p>
        </p:txBody>
      </p:sp>
    </p:spTree>
    <p:extLst>
      <p:ext uri="{BB962C8B-B14F-4D97-AF65-F5344CB8AC3E}">
        <p14:creationId xmlns:p14="http://schemas.microsoft.com/office/powerpoint/2010/main" val="63654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BAC4EF01-CF20-4C0D-99DE-3025F95B4ADF}" type="slidenum">
              <a:rPr lang="en-US" altLang="en-US" smtClean="0"/>
              <a:pPr>
                <a:defRPr/>
              </a:pPr>
              <a:t>‹#›</a:t>
            </a:fld>
            <a:endParaRPr lang="en-US" altLang="en-US"/>
          </a:p>
        </p:txBody>
      </p:sp>
    </p:spTree>
    <p:extLst>
      <p:ext uri="{BB962C8B-B14F-4D97-AF65-F5344CB8AC3E}">
        <p14:creationId xmlns:p14="http://schemas.microsoft.com/office/powerpoint/2010/main" val="380420740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philosophia.typepad.com/.a/6a00d8345161c769e2010536fb7e85970c-800wi" TargetMode="External"/><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chemeClr val="tx1"/>
                </a:solidFill>
                <a:latin typeface="Monotype Corsiva" panose="03010101010201010101" pitchFamily="66" charset="0"/>
              </a:rPr>
              <a:t>Geoffrey Chaucer &amp; </a:t>
            </a:r>
            <a:r>
              <a:rPr lang="en-US" sz="5400" b="1" i="1" dirty="0">
                <a:solidFill>
                  <a:schemeClr val="tx1"/>
                </a:solidFill>
                <a:latin typeface="Monotype Corsiva" panose="03010101010201010101" pitchFamily="66" charset="0"/>
              </a:rPr>
              <a:t>The Canterbury Tales</a:t>
            </a:r>
            <a:endParaRPr lang="en-US" sz="5400" dirty="0">
              <a:solidFill>
                <a:schemeClr val="tx1"/>
              </a:solidFill>
              <a:latin typeface="Monotype Corsiva" panose="03010101010201010101" pitchFamily="66" charset="0"/>
            </a:endParaRPr>
          </a:p>
        </p:txBody>
      </p:sp>
      <p:pic>
        <p:nvPicPr>
          <p:cNvPr id="4" name="Picture 5" descr="chaucer-harvard"/>
          <p:cNvPicPr>
            <a:picLocks noChangeAspect="1" noChangeArrowheads="1"/>
          </p:cNvPicPr>
          <p:nvPr/>
        </p:nvPicPr>
        <p:blipFill>
          <a:blip r:embed="rId3" cstate="print"/>
          <a:srcRect/>
          <a:stretch>
            <a:fillRect/>
          </a:stretch>
        </p:blipFill>
        <p:spPr>
          <a:xfrm>
            <a:off x="5455179" y="2514600"/>
            <a:ext cx="2860146" cy="3581400"/>
          </a:xfrm>
          <a:prstGeom prst="rect">
            <a:avLst/>
          </a:prstGeom>
        </p:spPr>
      </p:pic>
      <p:sp>
        <p:nvSpPr>
          <p:cNvPr id="3" name="TextBox 2"/>
          <p:cNvSpPr txBox="1"/>
          <p:nvPr/>
        </p:nvSpPr>
        <p:spPr>
          <a:xfrm>
            <a:off x="990600" y="2743200"/>
            <a:ext cx="4114800" cy="2677656"/>
          </a:xfrm>
          <a:prstGeom prst="rect">
            <a:avLst/>
          </a:prstGeom>
          <a:noFill/>
        </p:spPr>
        <p:txBody>
          <a:bodyPr wrap="square" rtlCol="0">
            <a:spAutoFit/>
          </a:bodyPr>
          <a:lstStyle/>
          <a:p>
            <a:pPr eaLnBrk="1" hangingPunct="1">
              <a:defRPr/>
            </a:pPr>
            <a:r>
              <a:rPr lang="en-US" sz="2800" dirty="0"/>
              <a:t>Famously captures </a:t>
            </a:r>
            <a:r>
              <a:rPr lang="en-US" sz="2800" dirty="0" smtClean="0"/>
              <a:t>and comments on </a:t>
            </a:r>
            <a:r>
              <a:rPr lang="en-US" sz="2800" dirty="0"/>
              <a:t>life in the late Middle Ages</a:t>
            </a:r>
          </a:p>
          <a:p>
            <a:pPr eaLnBrk="1" hangingPunct="1">
              <a:buFont typeface="Times" pitchFamily="8" charset="0"/>
              <a:buNone/>
              <a:defRPr/>
            </a:pPr>
            <a:endParaRPr lang="en-US" sz="2800" dirty="0"/>
          </a:p>
          <a:p>
            <a:pPr eaLnBrk="1" hangingPunct="1">
              <a:defRPr/>
            </a:pPr>
            <a:r>
              <a:rPr lang="en-US" sz="2800" dirty="0"/>
              <a:t>Author of the poem</a:t>
            </a:r>
          </a:p>
          <a:p>
            <a:pPr eaLnBrk="1" hangingPunct="1">
              <a:buFont typeface="Times" pitchFamily="8" charset="0"/>
              <a:buNone/>
              <a:defRPr/>
            </a:pPr>
            <a:r>
              <a:rPr lang="en-US" sz="2800" i="1" dirty="0"/>
              <a:t>The Canterbury Tales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762000" y="-381000"/>
            <a:ext cx="7848600" cy="1143000"/>
          </a:xfrm>
        </p:spPr>
        <p:txBody>
          <a:bodyPr/>
          <a:lstStyle/>
          <a:p>
            <a:r>
              <a:rPr lang="en-US" altLang="en-US" dirty="0" smtClean="0"/>
              <a:t>But why go to Canterbury?</a:t>
            </a:r>
          </a:p>
        </p:txBody>
      </p:sp>
      <p:pic>
        <p:nvPicPr>
          <p:cNvPr id="11267" name="Picture 1027" descr="Canterbury_Cathedral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49968"/>
            <a:ext cx="7315200" cy="54816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12290" name="Rectangle 1026"/>
          <p:cNvSpPr>
            <a:spLocks noGrp="1" noChangeArrowheads="1"/>
          </p:cNvSpPr>
          <p:nvPr>
            <p:ph type="title"/>
          </p:nvPr>
        </p:nvSpPr>
        <p:spPr>
          <a:xfrm>
            <a:off x="685800" y="-188494"/>
            <a:ext cx="7772400" cy="838200"/>
          </a:xfrm>
        </p:spPr>
        <p:txBody>
          <a:bodyPr/>
          <a:lstStyle/>
          <a:p>
            <a:r>
              <a:rPr lang="en-US" altLang="en-US" dirty="0" smtClean="0"/>
              <a:t>One Answer:  Religion</a:t>
            </a:r>
          </a:p>
        </p:txBody>
      </p:sp>
      <p:sp>
        <p:nvSpPr>
          <p:cNvPr id="12291" name="Rectangle 1027"/>
          <p:cNvSpPr>
            <a:spLocks noGrp="1" noChangeArrowheads="1"/>
          </p:cNvSpPr>
          <p:nvPr>
            <p:ph idx="1"/>
          </p:nvPr>
        </p:nvSpPr>
        <p:spPr>
          <a:xfrm>
            <a:off x="3886200" y="874295"/>
            <a:ext cx="4267200" cy="5791200"/>
          </a:xfrm>
        </p:spPr>
        <p:txBody>
          <a:bodyPr/>
          <a:lstStyle/>
          <a:p>
            <a:r>
              <a:rPr lang="en-US" altLang="en-US" dirty="0" smtClean="0"/>
              <a:t>Canterbury has always been an important religious center in England.</a:t>
            </a:r>
          </a:p>
          <a:p>
            <a:r>
              <a:rPr lang="en-US" altLang="en-US" dirty="0" smtClean="0"/>
              <a:t>St. Augustine (seen in stained glass from the Canterbury Cathedral) was sent by Pope Gregory the Great to establish the Catholic faith in the country</a:t>
            </a:r>
          </a:p>
          <a:p>
            <a:r>
              <a:rPr lang="en-US" altLang="en-US" dirty="0" smtClean="0"/>
              <a:t>Religion played an important part in medieval life.</a:t>
            </a:r>
          </a:p>
          <a:p>
            <a:endParaRPr lang="en-US" altLang="en-US" dirty="0" smtClean="0"/>
          </a:p>
        </p:txBody>
      </p:sp>
      <p:pic>
        <p:nvPicPr>
          <p:cNvPr id="12292" name="Picture 1028" descr="staugglass"/>
          <p:cNvPicPr>
            <a:picLocks noChangeAspect="1" noChangeArrowheads="1"/>
          </p:cNvPicPr>
          <p:nvPr/>
        </p:nvPicPr>
        <p:blipFill>
          <a:blip r:embed="rId2">
            <a:extLst>
              <a:ext uri="{28A0092B-C50C-407E-A947-70E740481C1C}">
                <a14:useLocalDpi xmlns:a14="http://schemas.microsoft.com/office/drawing/2010/main" val="0"/>
              </a:ext>
            </a:extLst>
          </a:blip>
          <a:srcRect b="4167"/>
          <a:stretch>
            <a:fillRect/>
          </a:stretch>
        </p:blipFill>
        <p:spPr bwMode="auto">
          <a:xfrm>
            <a:off x="490203" y="858253"/>
            <a:ext cx="3363913" cy="5257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2291">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2291">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2291">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13314" name="Rectangle 2"/>
          <p:cNvSpPr>
            <a:spLocks noGrp="1" noChangeArrowheads="1"/>
          </p:cNvSpPr>
          <p:nvPr>
            <p:ph type="title"/>
          </p:nvPr>
        </p:nvSpPr>
        <p:spPr>
          <a:xfrm>
            <a:off x="0" y="304800"/>
            <a:ext cx="9144000" cy="1143000"/>
          </a:xfrm>
        </p:spPr>
        <p:txBody>
          <a:bodyPr/>
          <a:lstStyle/>
          <a:p>
            <a:r>
              <a:rPr lang="en-US" altLang="en-US" b="1" dirty="0" smtClean="0"/>
              <a:t>Why</a:t>
            </a:r>
            <a:r>
              <a:rPr lang="en-US" altLang="en-US" dirty="0" smtClean="0"/>
              <a:t> was religion important?</a:t>
            </a:r>
          </a:p>
        </p:txBody>
      </p:sp>
      <p:sp>
        <p:nvSpPr>
          <p:cNvPr id="14339" name="Rectangle 3"/>
          <p:cNvSpPr>
            <a:spLocks noGrp="1" noChangeArrowheads="1"/>
          </p:cNvSpPr>
          <p:nvPr>
            <p:ph idx="1"/>
          </p:nvPr>
        </p:nvSpPr>
        <p:spPr>
          <a:xfrm>
            <a:off x="685800" y="1219200"/>
            <a:ext cx="7620000" cy="4648200"/>
          </a:xfrm>
        </p:spPr>
        <p:txBody>
          <a:bodyPr/>
          <a:lstStyle/>
          <a:p>
            <a:r>
              <a:rPr lang="en-US" altLang="en-US" dirty="0" smtClean="0"/>
              <a:t>It’s the Middle Ages</a:t>
            </a:r>
          </a:p>
          <a:p>
            <a:pPr lvl="1"/>
            <a:r>
              <a:rPr lang="en-US" altLang="en-US" dirty="0" smtClean="0"/>
              <a:t>Plague</a:t>
            </a:r>
          </a:p>
          <a:p>
            <a:pPr lvl="1"/>
            <a:r>
              <a:rPr lang="en-US" altLang="en-US" dirty="0" smtClean="0"/>
              <a:t>Warfare</a:t>
            </a:r>
          </a:p>
          <a:p>
            <a:pPr lvl="1"/>
            <a:r>
              <a:rPr lang="en-US" altLang="en-US" dirty="0" smtClean="0"/>
              <a:t>High Infant Mortality Rate</a:t>
            </a:r>
          </a:p>
          <a:p>
            <a:pPr lvl="1"/>
            <a:r>
              <a:rPr lang="en-US" altLang="en-US" dirty="0" smtClean="0"/>
              <a:t>Short Life Expectancy</a:t>
            </a:r>
          </a:p>
          <a:p>
            <a:pPr lvl="1"/>
            <a:r>
              <a:rPr lang="en-US" altLang="en-US" dirty="0" smtClean="0"/>
              <a:t>…and if you were a peasant, you lived your whole life in harsh conditions</a:t>
            </a:r>
          </a:p>
          <a:p>
            <a:r>
              <a:rPr lang="en-US" altLang="en-US" dirty="0" smtClean="0"/>
              <a:t>About the best thing that you had to look forward to was dying and going to heaven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down)">
                                      <p:cBhvr>
                                        <p:cTn id="7" dur="500"/>
                                        <p:tgtEl>
                                          <p:spTgt spid="14339">
                                            <p:txEl>
                                              <p:pRg st="0" end="0"/>
                                            </p:txEl>
                                          </p:spTgt>
                                        </p:tgtEl>
                                      </p:cBhvr>
                                    </p:animEffect>
                                  </p:childTnLst>
                                  <p:subTnLst>
                                    <p:animClr clrSpc="rgb" dir="cw">
                                      <p:cBhvr override="childStyle">
                                        <p:cTn dur="1" fill="hold" display="0" masterRel="nextClick" afterEffect="1"/>
                                        <p:tgtEl>
                                          <p:spTgt spid="14339">
                                            <p:txEl>
                                              <p:pRg st="0" end="0"/>
                                            </p:txEl>
                                          </p:spTgt>
                                        </p:tgtEl>
                                        <p:attrNameLst>
                                          <p:attrName>ppt_c</p:attrName>
                                        </p:attrNameLst>
                                      </p:cBhvr>
                                      <p:to>
                                        <a:schemeClr val="bg2"/>
                                      </p:to>
                                    </p:animClr>
                                  </p:subTnLst>
                                </p:cTn>
                              </p:par>
                              <p:par>
                                <p:cTn id="8" presetID="5" presetClass="entr" presetSubtype="5"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checkerboard(down)">
                                      <p:cBhvr>
                                        <p:cTn id="10" dur="500"/>
                                        <p:tgtEl>
                                          <p:spTgt spid="14339">
                                            <p:txEl>
                                              <p:pRg st="1" end="1"/>
                                            </p:txEl>
                                          </p:spTgt>
                                        </p:tgtEl>
                                      </p:cBhvr>
                                    </p:animEffect>
                                  </p:childTnLst>
                                  <p:subTnLst>
                                    <p:animClr clrSpc="rgb" dir="cw">
                                      <p:cBhvr override="childStyle">
                                        <p:cTn dur="1" fill="hold" display="0" masterRel="nextClick" afterEffect="1"/>
                                        <p:tgtEl>
                                          <p:spTgt spid="14339">
                                            <p:txEl>
                                              <p:pRg st="1" end="1"/>
                                            </p:txEl>
                                          </p:spTgt>
                                        </p:tgtEl>
                                        <p:attrNameLst>
                                          <p:attrName>ppt_c</p:attrName>
                                        </p:attrNameLst>
                                      </p:cBhvr>
                                      <p:to>
                                        <a:schemeClr val="bg2"/>
                                      </p:to>
                                    </p:animClr>
                                  </p:subTnLst>
                                </p:cTn>
                              </p:par>
                              <p:par>
                                <p:cTn id="11" presetID="5" presetClass="entr" presetSubtype="5"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checkerboard(down)">
                                      <p:cBhvr>
                                        <p:cTn id="13" dur="500"/>
                                        <p:tgtEl>
                                          <p:spTgt spid="14339">
                                            <p:txEl>
                                              <p:pRg st="2" end="2"/>
                                            </p:txEl>
                                          </p:spTgt>
                                        </p:tgtEl>
                                      </p:cBhvr>
                                    </p:animEffect>
                                  </p:childTnLst>
                                  <p:subTnLst>
                                    <p:animClr clrSpc="rgb" dir="cw">
                                      <p:cBhvr override="childStyle">
                                        <p:cTn dur="1" fill="hold" display="0" masterRel="nextClick" afterEffect="1"/>
                                        <p:tgtEl>
                                          <p:spTgt spid="14339">
                                            <p:txEl>
                                              <p:pRg st="2" end="2"/>
                                            </p:txEl>
                                          </p:spTgt>
                                        </p:tgtEl>
                                        <p:attrNameLst>
                                          <p:attrName>ppt_c</p:attrName>
                                        </p:attrNameLst>
                                      </p:cBhvr>
                                      <p:to>
                                        <a:schemeClr val="bg2"/>
                                      </p:to>
                                    </p:animClr>
                                  </p:subTnLst>
                                </p:cTn>
                              </p:par>
                              <p:par>
                                <p:cTn id="14" presetID="5" presetClass="entr" presetSubtype="5" fill="hold" grpId="0" nodeType="with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checkerboard(down)">
                                      <p:cBhvr>
                                        <p:cTn id="16" dur="500"/>
                                        <p:tgtEl>
                                          <p:spTgt spid="14339">
                                            <p:txEl>
                                              <p:pRg st="3" end="3"/>
                                            </p:txEl>
                                          </p:spTgt>
                                        </p:tgtEl>
                                      </p:cBhvr>
                                    </p:animEffect>
                                  </p:childTnLst>
                                  <p:subTnLst>
                                    <p:animClr clrSpc="rgb" dir="cw">
                                      <p:cBhvr override="childStyle">
                                        <p:cTn dur="1" fill="hold" display="0" masterRel="nextClick" afterEffect="1"/>
                                        <p:tgtEl>
                                          <p:spTgt spid="14339">
                                            <p:txEl>
                                              <p:pRg st="3" end="3"/>
                                            </p:txEl>
                                          </p:spTgt>
                                        </p:tgtEl>
                                        <p:attrNameLst>
                                          <p:attrName>ppt_c</p:attrName>
                                        </p:attrNameLst>
                                      </p:cBhvr>
                                      <p:to>
                                        <a:schemeClr val="bg2"/>
                                      </p:to>
                                    </p:animClr>
                                  </p:subTnLst>
                                </p:cTn>
                              </p:par>
                              <p:par>
                                <p:cTn id="17" presetID="5" presetClass="entr" presetSubtype="5" fill="hold" grpId="0"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checkerboard(down)">
                                      <p:cBhvr>
                                        <p:cTn id="19" dur="500"/>
                                        <p:tgtEl>
                                          <p:spTgt spid="14339">
                                            <p:txEl>
                                              <p:pRg st="4" end="4"/>
                                            </p:txEl>
                                          </p:spTgt>
                                        </p:tgtEl>
                                      </p:cBhvr>
                                    </p:animEffect>
                                  </p:childTnLst>
                                  <p:subTnLst>
                                    <p:animClr clrSpc="rgb" dir="cw">
                                      <p:cBhvr override="childStyle">
                                        <p:cTn dur="1" fill="hold" display="0" masterRel="nextClick" afterEffect="1"/>
                                        <p:tgtEl>
                                          <p:spTgt spid="14339">
                                            <p:txEl>
                                              <p:pRg st="4" end="4"/>
                                            </p:txEl>
                                          </p:spTgt>
                                        </p:tgtEl>
                                        <p:attrNameLst>
                                          <p:attrName>ppt_c</p:attrName>
                                        </p:attrNameLst>
                                      </p:cBhvr>
                                      <p:to>
                                        <a:schemeClr val="bg2"/>
                                      </p:to>
                                    </p:animClr>
                                  </p:subTnLst>
                                </p:cTn>
                              </p:par>
                              <p:par>
                                <p:cTn id="20" presetID="5" presetClass="entr" presetSubtype="5" fill="hold" grpId="0" nodeType="with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checkerboard(down)">
                                      <p:cBhvr>
                                        <p:cTn id="22" dur="500"/>
                                        <p:tgtEl>
                                          <p:spTgt spid="14339">
                                            <p:txEl>
                                              <p:pRg st="5" end="5"/>
                                            </p:txEl>
                                          </p:spTgt>
                                        </p:tgtEl>
                                      </p:cBhvr>
                                    </p:animEffect>
                                  </p:childTnLst>
                                  <p:subTnLst>
                                    <p:animClr clrSpc="rgb" dir="cw">
                                      <p:cBhvr override="childStyle">
                                        <p:cTn dur="1" fill="hold" display="0" masterRel="nextClick" afterEffect="1"/>
                                        <p:tgtEl>
                                          <p:spTgt spid="14339">
                                            <p:txEl>
                                              <p:pRg st="5" end="5"/>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animEffect transition="in" filter="checkerboard(down)">
                                      <p:cBhvr>
                                        <p:cTn id="27" dur="500"/>
                                        <p:tgtEl>
                                          <p:spTgt spid="14339">
                                            <p:txEl>
                                              <p:pRg st="6" end="6"/>
                                            </p:txEl>
                                          </p:spTgt>
                                        </p:tgtEl>
                                      </p:cBhvr>
                                    </p:animEffect>
                                  </p:childTnLst>
                                  <p:subTnLst>
                                    <p:animClr clrSpc="rgb" dir="cw">
                                      <p:cBhvr override="childStyle">
                                        <p:cTn dur="1" fill="hold" display="0" masterRel="nextClick" afterEffect="1"/>
                                        <p:tgtEl>
                                          <p:spTgt spid="1433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ctrTitle"/>
          </p:nvPr>
        </p:nvSpPr>
        <p:spPr>
          <a:xfrm>
            <a:off x="0" y="0"/>
            <a:ext cx="9144000" cy="533400"/>
          </a:xfrm>
        </p:spPr>
        <p:txBody>
          <a:bodyPr>
            <a:normAutofit fontScale="90000"/>
          </a:bodyPr>
          <a:lstStyle/>
          <a:p>
            <a:r>
              <a:rPr lang="en-US" altLang="en-US" sz="4000" smtClean="0"/>
              <a:t>Also, Canterbury was a pilgrimage site</a:t>
            </a:r>
            <a:endParaRPr lang="en-US" altLang="en-US" smtClean="0"/>
          </a:p>
        </p:txBody>
      </p:sp>
      <p:sp>
        <p:nvSpPr>
          <p:cNvPr id="14339" name="Rectangle 1027"/>
          <p:cNvSpPr>
            <a:spLocks noGrp="1" noChangeArrowheads="1"/>
          </p:cNvSpPr>
          <p:nvPr>
            <p:ph type="subTitle" idx="1"/>
          </p:nvPr>
        </p:nvSpPr>
        <p:spPr>
          <a:xfrm>
            <a:off x="4011" y="537411"/>
            <a:ext cx="9144000" cy="1143000"/>
          </a:xfrm>
        </p:spPr>
        <p:txBody>
          <a:bodyPr>
            <a:normAutofit/>
          </a:bodyPr>
          <a:lstStyle/>
          <a:p>
            <a:r>
              <a:rPr lang="en-US" altLang="en-US" sz="2800" dirty="0" smtClean="0"/>
              <a:t>People of all classes went on pilgrimages to holy sites to ask for help with medical, financial or other problems.</a:t>
            </a:r>
            <a:endParaRPr lang="en-US" altLang="en-US" dirty="0" smtClean="0"/>
          </a:p>
        </p:txBody>
      </p:sp>
      <p:pic>
        <p:nvPicPr>
          <p:cNvPr id="14340" name="Picture 1028" descr="cantwin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48127"/>
            <a:ext cx="4343400" cy="1143000"/>
          </a:xfrm>
        </p:spPr>
        <p:txBody>
          <a:bodyPr>
            <a:normAutofit fontScale="90000"/>
          </a:bodyPr>
          <a:lstStyle/>
          <a:p>
            <a:r>
              <a:rPr lang="en-US" altLang="en-US" dirty="0" smtClean="0"/>
              <a:t>The Shrine of</a:t>
            </a:r>
            <a:br>
              <a:rPr lang="en-US" altLang="en-US" dirty="0" smtClean="0"/>
            </a:br>
            <a:r>
              <a:rPr lang="en-US" altLang="en-US" dirty="0" smtClean="0"/>
              <a:t>St. Thomas à Becket</a:t>
            </a:r>
          </a:p>
        </p:txBody>
      </p:sp>
      <p:pic>
        <p:nvPicPr>
          <p:cNvPr id="15363" name="Picture 3" descr="thomas-becket-med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3090334" cy="468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Murder of Thomas"/>
          <p:cNvPicPr>
            <a:picLocks noChangeAspect="1" noChangeArrowheads="1"/>
          </p:cNvPicPr>
          <p:nvPr/>
        </p:nvPicPr>
        <p:blipFill>
          <a:blip r:embed="rId3" cstate="print"/>
          <a:srcRect/>
          <a:stretch>
            <a:fillRect/>
          </a:stretch>
        </p:blipFill>
        <p:spPr>
          <a:xfrm>
            <a:off x="3804208" y="1191127"/>
            <a:ext cx="4852913" cy="3621505"/>
          </a:xfrm>
          <a:prstGeom prst="rect">
            <a:avLst/>
          </a:prstGeom>
        </p:spPr>
      </p:pic>
      <p:sp>
        <p:nvSpPr>
          <p:cNvPr id="2" name="TextBox 1"/>
          <p:cNvSpPr txBox="1"/>
          <p:nvPr/>
        </p:nvSpPr>
        <p:spPr>
          <a:xfrm>
            <a:off x="3962400" y="4863588"/>
            <a:ext cx="4503510" cy="1200329"/>
          </a:xfrm>
          <a:prstGeom prst="rect">
            <a:avLst/>
          </a:prstGeom>
          <a:noFill/>
        </p:spPr>
        <p:txBody>
          <a:bodyPr wrap="square" rtlCol="0">
            <a:spAutoFit/>
          </a:bodyPr>
          <a:lstStyle/>
          <a:p>
            <a:pPr>
              <a:spcBef>
                <a:spcPct val="50000"/>
              </a:spcBef>
            </a:pPr>
            <a:r>
              <a:rPr lang="en-US" dirty="0" smtClean="0"/>
              <a:t>Stained glass depicting two knights of King Henry II stabbing Archbishop Thomas à Becket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9144000" cy="1143000"/>
          </a:xfrm>
        </p:spPr>
        <p:txBody>
          <a:bodyPr>
            <a:normAutofit fontScale="90000"/>
          </a:bodyPr>
          <a:lstStyle/>
          <a:p>
            <a:r>
              <a:rPr lang="en-US" altLang="en-US" sz="3200" smtClean="0"/>
              <a:t>Becket was a trusted adviser and friend of King </a:t>
            </a:r>
            <a:br>
              <a:rPr lang="en-US" altLang="en-US" sz="3200" smtClean="0"/>
            </a:br>
            <a:r>
              <a:rPr lang="en-US" altLang="en-US" sz="3200" smtClean="0"/>
              <a:t>Henry II.  Henry named Becket to be </a:t>
            </a:r>
            <a:br>
              <a:rPr lang="en-US" altLang="en-US" sz="3200" smtClean="0"/>
            </a:br>
            <a:r>
              <a:rPr lang="en-US" altLang="en-US" sz="3200" smtClean="0"/>
              <a:t>the Archbishop of Canterbury.</a:t>
            </a:r>
            <a:endParaRPr lang="en-US" altLang="en-US" smtClean="0"/>
          </a:p>
        </p:txBody>
      </p:sp>
      <p:pic>
        <p:nvPicPr>
          <p:cNvPr id="16387" name="Picture 3" descr="henry2_be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5410200" cy="45085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17410" name="Rectangle 2"/>
          <p:cNvSpPr>
            <a:spLocks noGrp="1" noChangeArrowheads="1"/>
          </p:cNvSpPr>
          <p:nvPr>
            <p:ph type="title"/>
          </p:nvPr>
        </p:nvSpPr>
        <p:spPr>
          <a:xfrm>
            <a:off x="4876800" y="381000"/>
            <a:ext cx="3810000" cy="6096000"/>
          </a:xfrm>
        </p:spPr>
        <p:txBody>
          <a:bodyPr/>
          <a:lstStyle/>
          <a:p>
            <a:pPr algn="l"/>
            <a:r>
              <a:rPr lang="en-US" altLang="en-US" sz="3200" dirty="0" smtClean="0"/>
              <a:t>Becket’s outspoken style angered the King.  One day, Henry complained, “Will no one rid me of this meddlesome priest?”  Three knights rode to Canterbury where they found Becket at the altar of Canterbury Cathedral.</a:t>
            </a:r>
            <a:endParaRPr lang="en-US" altLang="en-US" dirty="0" smtClean="0"/>
          </a:p>
        </p:txBody>
      </p:sp>
      <p:pic>
        <p:nvPicPr>
          <p:cNvPr id="17411" name="Picture 3" descr="thomas-becket-mu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4526404"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lstStyle/>
          <a:p>
            <a:r>
              <a:rPr lang="en-US" altLang="en-US" smtClean="0"/>
              <a:t>Becket was murdered at the altar.</a:t>
            </a:r>
          </a:p>
        </p:txBody>
      </p:sp>
      <p:pic>
        <p:nvPicPr>
          <p:cNvPr id="18435" name="Picture 3" descr="murder_beck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54102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19458" name="Rectangle 2"/>
          <p:cNvSpPr>
            <a:spLocks noGrp="1" noChangeArrowheads="1"/>
          </p:cNvSpPr>
          <p:nvPr>
            <p:ph type="title"/>
          </p:nvPr>
        </p:nvSpPr>
        <p:spPr>
          <a:xfrm>
            <a:off x="4953000" y="304800"/>
            <a:ext cx="3505200" cy="5867400"/>
          </a:xfrm>
        </p:spPr>
        <p:txBody>
          <a:bodyPr/>
          <a:lstStyle/>
          <a:p>
            <a:r>
              <a:rPr lang="en-US" altLang="en-US" sz="3600" dirty="0" smtClean="0"/>
              <a:t>The death of Becket angered the peasants who felt his Saxon heritage made him one of them.</a:t>
            </a:r>
            <a:endParaRPr lang="en-US" altLang="en-US" sz="4800" dirty="0" smtClean="0"/>
          </a:p>
        </p:txBody>
      </p:sp>
      <p:pic>
        <p:nvPicPr>
          <p:cNvPr id="19459" name="Picture 3" descr="murder_be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49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20482" name="Rectangle 2"/>
          <p:cNvSpPr>
            <a:spLocks noGrp="1" noChangeArrowheads="1"/>
          </p:cNvSpPr>
          <p:nvPr>
            <p:ph type="title"/>
          </p:nvPr>
        </p:nvSpPr>
        <p:spPr>
          <a:xfrm>
            <a:off x="914400" y="838200"/>
            <a:ext cx="3505200" cy="4953000"/>
          </a:xfrm>
        </p:spPr>
        <p:txBody>
          <a:bodyPr/>
          <a:lstStyle/>
          <a:p>
            <a:r>
              <a:rPr lang="en-US" altLang="en-US" sz="3600" dirty="0" smtClean="0"/>
              <a:t>Canterbury Cathedral, thus, became a site for pilgrims to offer prayers to St. Thomas.</a:t>
            </a:r>
            <a:endParaRPr lang="en-US" altLang="en-US" sz="4800" dirty="0" smtClean="0"/>
          </a:p>
        </p:txBody>
      </p:sp>
      <p:pic>
        <p:nvPicPr>
          <p:cNvPr id="20483" name="Picture 3" descr="THOMAS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337" y="685800"/>
            <a:ext cx="3657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77516" y="0"/>
            <a:ext cx="7772400" cy="600140"/>
          </a:xfrm>
        </p:spPr>
        <p:txBody>
          <a:bodyPr>
            <a:normAutofit fontScale="90000"/>
          </a:bodyPr>
          <a:lstStyle/>
          <a:p>
            <a:r>
              <a:rPr lang="en-US" altLang="en-US" dirty="0" smtClean="0"/>
              <a:t>Early Life</a:t>
            </a:r>
          </a:p>
        </p:txBody>
      </p:sp>
      <p:sp>
        <p:nvSpPr>
          <p:cNvPr id="3075" name="Rectangle 3"/>
          <p:cNvSpPr>
            <a:spLocks noGrp="1" noChangeArrowheads="1"/>
          </p:cNvSpPr>
          <p:nvPr>
            <p:ph type="body" sz="half" idx="1"/>
          </p:nvPr>
        </p:nvSpPr>
        <p:spPr>
          <a:xfrm>
            <a:off x="609600" y="727038"/>
            <a:ext cx="5611548" cy="6105460"/>
          </a:xfrm>
        </p:spPr>
        <p:txBody>
          <a:bodyPr>
            <a:normAutofit fontScale="77500" lnSpcReduction="20000"/>
          </a:bodyPr>
          <a:lstStyle/>
          <a:p>
            <a:r>
              <a:rPr lang="en-US" altLang="en-US" sz="3300" dirty="0" smtClean="0"/>
              <a:t>Born c. 1340</a:t>
            </a:r>
          </a:p>
          <a:p>
            <a:r>
              <a:rPr lang="en-US" altLang="en-US" sz="3300" dirty="0" smtClean="0"/>
              <a:t>Son of a prosperous wine merchant (not nobility!)</a:t>
            </a:r>
          </a:p>
          <a:p>
            <a:r>
              <a:rPr lang="en-US" altLang="en-US" sz="3300" dirty="0" smtClean="0"/>
              <a:t>Served the Countess </a:t>
            </a:r>
            <a:r>
              <a:rPr lang="en-US" altLang="en-US" sz="3300" dirty="0" smtClean="0"/>
              <a:t>of Ulster </a:t>
            </a:r>
          </a:p>
          <a:p>
            <a:pPr marL="457200" lvl="1" indent="-457200">
              <a:buSzPct val="135000"/>
            </a:pPr>
            <a:r>
              <a:rPr lang="en-US" altLang="en-US" sz="3300" dirty="0" smtClean="0"/>
              <a:t>Served </a:t>
            </a:r>
            <a:r>
              <a:rPr lang="en-US" altLang="en-US" sz="3300" dirty="0"/>
              <a:t>in English </a:t>
            </a:r>
            <a:r>
              <a:rPr lang="en-US" altLang="en-US" sz="3300" dirty="0" smtClean="0"/>
              <a:t>Army</a:t>
            </a:r>
          </a:p>
          <a:p>
            <a:pPr marL="457200" lvl="1" indent="-457200">
              <a:buSzPct val="135000"/>
            </a:pPr>
            <a:r>
              <a:rPr lang="en-US" altLang="en-US" sz="3300" dirty="0"/>
              <a:t>Chaucer </a:t>
            </a:r>
            <a:r>
              <a:rPr lang="en-US" altLang="en-US" sz="3300" dirty="0" smtClean="0"/>
              <a:t>served </a:t>
            </a:r>
            <a:r>
              <a:rPr lang="en-US" altLang="en-US" sz="3300" dirty="0"/>
              <a:t>the royal </a:t>
            </a:r>
            <a:r>
              <a:rPr lang="en-US" altLang="en-US" sz="3300" dirty="0" smtClean="0"/>
              <a:t>household for many years in various jobs</a:t>
            </a:r>
          </a:p>
          <a:p>
            <a:pPr>
              <a:defRPr/>
            </a:pPr>
            <a:r>
              <a:rPr lang="en-US" sz="3300" dirty="0"/>
              <a:t>Chaucer’s work experience and travels afforded him with the ability to see people from all levels of society</a:t>
            </a:r>
          </a:p>
          <a:p>
            <a:pPr>
              <a:defRPr/>
            </a:pPr>
            <a:r>
              <a:rPr lang="en-US" sz="3300" dirty="0"/>
              <a:t>This exposure allows him to write characters who represent the lower, middle, and upper classes</a:t>
            </a:r>
          </a:p>
          <a:p>
            <a:pPr marL="457200" lvl="1" indent="-457200">
              <a:buSzPct val="135000"/>
            </a:pPr>
            <a:endParaRPr lang="en-US" altLang="en-US" sz="2400" dirty="0" smtClean="0"/>
          </a:p>
          <a:p>
            <a:pPr marL="0" lvl="1" indent="0">
              <a:buSzPct val="135000"/>
              <a:buNone/>
            </a:pPr>
            <a:r>
              <a:rPr lang="en-US" altLang="en-US" sz="2400" dirty="0" smtClean="0"/>
              <a:t> </a:t>
            </a:r>
            <a:endParaRPr lang="en-US" altLang="en-US" sz="2400" dirty="0"/>
          </a:p>
          <a:p>
            <a:pPr marL="457200" lvl="1" indent="-457200">
              <a:buSzPct val="135000"/>
            </a:pPr>
            <a:endParaRPr lang="en-US" altLang="en-US" sz="2400" dirty="0"/>
          </a:p>
          <a:p>
            <a:pPr marL="457200" lvl="1" indent="-457200">
              <a:buSzPct val="135000"/>
            </a:pPr>
            <a:endParaRPr lang="en-US" altLang="en-US" sz="2400" dirty="0"/>
          </a:p>
          <a:p>
            <a:pPr lvl="1"/>
            <a:endParaRPr lang="en-US" altLang="en-US" sz="2400" dirty="0"/>
          </a:p>
          <a:p>
            <a:pPr marL="342900" lvl="1" indent="-342900">
              <a:buSzPct val="125000"/>
            </a:pPr>
            <a:endParaRPr lang="en-US" altLang="en-US" sz="2400" dirty="0" smtClean="0"/>
          </a:p>
        </p:txBody>
      </p:sp>
      <p:pic>
        <p:nvPicPr>
          <p:cNvPr id="3076" name="Picture 6" descr="chaucer"/>
          <p:cNvPicPr>
            <a:picLocks noChangeAspect="1" noChangeArrowheads="1"/>
          </p:cNvPicPr>
          <p:nvPr/>
        </p:nvPicPr>
        <p:blipFill>
          <a:blip r:embed="rId2">
            <a:extLst>
              <a:ext uri="{28A0092B-C50C-407E-A947-70E740481C1C}">
                <a14:useLocalDpi xmlns:a14="http://schemas.microsoft.com/office/drawing/2010/main" val="0"/>
              </a:ext>
            </a:extLst>
          </a:blip>
          <a:srcRect r="6560"/>
          <a:stretch>
            <a:fillRect/>
          </a:stretch>
        </p:blipFill>
        <p:spPr bwMode="auto">
          <a:xfrm>
            <a:off x="6172200" y="685800"/>
            <a:ext cx="2126105" cy="2819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29" descr="chauc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148" y="3590860"/>
            <a:ext cx="2077157" cy="265754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2" end="2"/>
                                            </p:txEl>
                                          </p:spTgt>
                                        </p:tgtEl>
                                        <p:attrNameLst>
                                          <p:attrName>ppt_c</p:attrName>
                                        </p:attrNameLst>
                                      </p:cBhvr>
                                      <p:to>
                                        <a:schemeClr val="bg2"/>
                                      </p:to>
                                    </p:animClr>
                                  </p:subTnLst>
                                </p:cTn>
                              </p:par>
                              <p:par>
                                <p:cTn id="21" presetID="2" presetClass="entr" presetSubtype="12" fill="hold" grpId="0" nodeType="with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anim calcmode="lin" valueType="num">
                                      <p:cBhvr additive="base">
                                        <p:cTn id="23"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7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3" end="3"/>
                                            </p:txEl>
                                          </p:spTgt>
                                        </p:tgtEl>
                                        <p:attrNameLst>
                                          <p:attrName>ppt_c</p:attrName>
                                        </p:attrNameLst>
                                      </p:cBhvr>
                                      <p:to>
                                        <a:schemeClr val="bg2"/>
                                      </p:to>
                                    </p:animClr>
                                  </p:subTnLst>
                                </p:cTn>
                              </p:par>
                              <p:par>
                                <p:cTn id="25" presetID="2" presetClass="entr" presetSubtype="12" fill="hold" grpId="0" nodeType="with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 calcmode="lin" valueType="num">
                                      <p:cBhvr additive="base">
                                        <p:cTn id="27"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07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4" end="4"/>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3075">
                                            <p:txEl>
                                              <p:pRg st="5" end="5"/>
                                            </p:txEl>
                                          </p:spTgt>
                                        </p:tgtEl>
                                        <p:attrNameLst>
                                          <p:attrName>style.visibility</p:attrName>
                                        </p:attrNameLst>
                                      </p:cBhvr>
                                      <p:to>
                                        <p:strVal val="visible"/>
                                      </p:to>
                                    </p:set>
                                    <p:anim calcmode="lin" valueType="num">
                                      <p:cBhvr additive="base">
                                        <p:cTn id="33" dur="500" fill="hold"/>
                                        <p:tgtEl>
                                          <p:spTgt spid="307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075">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5" end="5"/>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3075">
                                            <p:txEl>
                                              <p:pRg st="6" end="6"/>
                                            </p:txEl>
                                          </p:spTgt>
                                        </p:tgtEl>
                                        <p:attrNameLst>
                                          <p:attrName>style.visibility</p:attrName>
                                        </p:attrNameLst>
                                      </p:cBhvr>
                                      <p:to>
                                        <p:strVal val="visible"/>
                                      </p:to>
                                    </p:set>
                                    <p:anim calcmode="lin" valueType="num">
                                      <p:cBhvr additive="base">
                                        <p:cTn id="39" dur="500" fill="hold"/>
                                        <p:tgtEl>
                                          <p:spTgt spid="3075">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075">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6" end="6"/>
                                            </p:txEl>
                                          </p:spTgt>
                                        </p:tgtEl>
                                        <p:attrNameLst>
                                          <p:attrName>ppt_c</p:attrName>
                                        </p:attrNameLst>
                                      </p:cBhvr>
                                      <p:to>
                                        <a:schemeClr val="bg2"/>
                                      </p:to>
                                    </p:animClr>
                                  </p:subTnLst>
                                </p:cTn>
                              </p:par>
                              <p:par>
                                <p:cTn id="41" presetID="2" presetClass="entr" presetSubtype="12" fill="hold" grpId="0" nodeType="withEffect">
                                  <p:stCondLst>
                                    <p:cond delay="0"/>
                                  </p:stCondLst>
                                  <p:childTnLst>
                                    <p:set>
                                      <p:cBhvr>
                                        <p:cTn id="42" dur="1" fill="hold">
                                          <p:stCondLst>
                                            <p:cond delay="0"/>
                                          </p:stCondLst>
                                        </p:cTn>
                                        <p:tgtEl>
                                          <p:spTgt spid="3075">
                                            <p:txEl>
                                              <p:pRg st="8" end="8"/>
                                            </p:txEl>
                                          </p:spTgt>
                                        </p:tgtEl>
                                        <p:attrNameLst>
                                          <p:attrName>style.visibility</p:attrName>
                                        </p:attrNameLst>
                                      </p:cBhvr>
                                      <p:to>
                                        <p:strVal val="visible"/>
                                      </p:to>
                                    </p:set>
                                    <p:anim calcmode="lin" valueType="num">
                                      <p:cBhvr additive="base">
                                        <p:cTn id="43" dur="500" fill="hold"/>
                                        <p:tgtEl>
                                          <p:spTgt spid="307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5">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07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21506" name="Rectangle 2"/>
          <p:cNvSpPr>
            <a:spLocks noGrp="1" noChangeArrowheads="1"/>
          </p:cNvSpPr>
          <p:nvPr>
            <p:ph type="title"/>
          </p:nvPr>
        </p:nvSpPr>
        <p:spPr>
          <a:xfrm>
            <a:off x="4495800" y="1371600"/>
            <a:ext cx="3962400" cy="4267200"/>
          </a:xfrm>
        </p:spPr>
        <p:txBody>
          <a:bodyPr/>
          <a:lstStyle/>
          <a:p>
            <a:r>
              <a:rPr lang="en-US" altLang="en-US" sz="4000" dirty="0" smtClean="0"/>
              <a:t>Today, a modern cross made from swords marks </a:t>
            </a:r>
            <a:br>
              <a:rPr lang="en-US" altLang="en-US" sz="4000" dirty="0" smtClean="0"/>
            </a:br>
            <a:r>
              <a:rPr lang="en-US" altLang="en-US" sz="4000" dirty="0" smtClean="0"/>
              <a:t>the site of the martyrdom.</a:t>
            </a:r>
            <a:endParaRPr lang="en-US" altLang="en-US" sz="5400" dirty="0" smtClean="0"/>
          </a:p>
        </p:txBody>
      </p:sp>
      <p:pic>
        <p:nvPicPr>
          <p:cNvPr id="21507" name="Picture 3" descr="murder_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68" y="609600"/>
            <a:ext cx="3708400" cy="56483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22530" name="Rectangle 2"/>
          <p:cNvSpPr>
            <a:spLocks noGrp="1" noChangeArrowheads="1"/>
          </p:cNvSpPr>
          <p:nvPr>
            <p:ph type="title"/>
          </p:nvPr>
        </p:nvSpPr>
        <p:spPr>
          <a:xfrm>
            <a:off x="762000" y="914400"/>
            <a:ext cx="2819400" cy="5638800"/>
          </a:xfrm>
        </p:spPr>
        <p:txBody>
          <a:bodyPr>
            <a:normAutofit fontScale="90000"/>
          </a:bodyPr>
          <a:lstStyle/>
          <a:p>
            <a:r>
              <a:rPr lang="en-US" altLang="en-US" sz="2800" dirty="0" smtClean="0">
                <a:solidFill>
                  <a:schemeClr val="tx1"/>
                </a:solidFill>
                <a:latin typeface="Arial" panose="020B0604020202020204" pitchFamily="34" charset="0"/>
              </a:rPr>
              <a:t>The fact that Chaucer wrote in </a:t>
            </a:r>
            <a:r>
              <a:rPr lang="en-US" altLang="en-US" sz="2800" i="1" dirty="0" smtClean="0">
                <a:solidFill>
                  <a:schemeClr val="tx1"/>
                </a:solidFill>
                <a:latin typeface="Arial" panose="020B0604020202020204" pitchFamily="34" charset="0"/>
              </a:rPr>
              <a:t>Middle English</a:t>
            </a:r>
            <a:r>
              <a:rPr lang="en-US" altLang="en-US" sz="2800" dirty="0" smtClean="0">
                <a:solidFill>
                  <a:schemeClr val="tx1"/>
                </a:solidFill>
                <a:latin typeface="Arial" panose="020B0604020202020204" pitchFamily="34" charset="0"/>
              </a:rPr>
              <a:t> (rather than French or Latin like many of his fellow writers), meant that ordinary folk could enjoy </a:t>
            </a:r>
            <a:r>
              <a:rPr lang="en-US" altLang="en-US" sz="2800" b="1" i="1" dirty="0" smtClean="0">
                <a:solidFill>
                  <a:schemeClr val="tx1"/>
                </a:solidFill>
                <a:latin typeface="Arial" panose="020B0604020202020204" pitchFamily="34" charset="0"/>
              </a:rPr>
              <a:t>The Canterbury Tales</a:t>
            </a:r>
            <a:r>
              <a:rPr lang="en-US" altLang="en-US" sz="2800" dirty="0" smtClean="0">
                <a:solidFill>
                  <a:schemeClr val="tx1"/>
                </a:solidFill>
                <a:latin typeface="Arial" panose="020B0604020202020204" pitchFamily="34" charset="0"/>
              </a:rPr>
              <a:t> and its vivid characters.</a:t>
            </a:r>
            <a:r>
              <a:rPr lang="en-US" altLang="en-US" sz="3600" dirty="0" smtClean="0">
                <a:solidFill>
                  <a:schemeClr val="tx1"/>
                </a:solidFill>
                <a:latin typeface="Arial" panose="020B0604020202020204" pitchFamily="34" charset="0"/>
              </a:rPr>
              <a:t/>
            </a:r>
            <a:br>
              <a:rPr lang="en-US" altLang="en-US" sz="3600" dirty="0" smtClean="0">
                <a:solidFill>
                  <a:schemeClr val="tx1"/>
                </a:solidFill>
                <a:latin typeface="Arial" panose="020B0604020202020204" pitchFamily="34" charset="0"/>
              </a:rPr>
            </a:br>
            <a:endParaRPr lang="en-US" altLang="en-US" sz="3600" dirty="0" smtClean="0">
              <a:solidFill>
                <a:schemeClr val="tx1"/>
              </a:solidFill>
              <a:latin typeface="Arial" panose="020B0604020202020204" pitchFamily="34" charset="0"/>
            </a:endParaRPr>
          </a:p>
        </p:txBody>
      </p:sp>
      <p:pic>
        <p:nvPicPr>
          <p:cNvPr id="22531" name="Picture 6" descr="http://www.library.arizona.edu/exhibits/illuman/images/full_resolution/14_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5516" y="685800"/>
            <a:ext cx="493776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23554" name="Rectangle 2"/>
          <p:cNvSpPr>
            <a:spLocks noGrp="1" noChangeArrowheads="1"/>
          </p:cNvSpPr>
          <p:nvPr>
            <p:ph type="title"/>
          </p:nvPr>
        </p:nvSpPr>
        <p:spPr>
          <a:xfrm>
            <a:off x="609600" y="457200"/>
            <a:ext cx="5334000" cy="6172200"/>
          </a:xfrm>
        </p:spPr>
        <p:txBody>
          <a:bodyPr/>
          <a:lstStyle/>
          <a:p>
            <a:r>
              <a:rPr lang="en-US" altLang="en-US" sz="2800" dirty="0" smtClean="0">
                <a:solidFill>
                  <a:schemeClr val="tx1"/>
                </a:solidFill>
                <a:latin typeface="Arial" panose="020B0604020202020204" pitchFamily="34" charset="0"/>
              </a:rPr>
              <a:t>The late fourteenth century world was still very much one of the spoken word. Books were copied by hand and were a rare luxury until the advent of the printing press 70 years later. The educated elite could read, but they preferred to hear texts read out loud for entertainment. </a:t>
            </a:r>
            <a:r>
              <a:rPr lang="en-US" altLang="en-US" sz="2800" b="1" i="1" dirty="0" smtClean="0">
                <a:solidFill>
                  <a:schemeClr val="tx1"/>
                </a:solidFill>
                <a:latin typeface="Arial" panose="020B0604020202020204" pitchFamily="34" charset="0"/>
              </a:rPr>
              <a:t>The Canterbury Tales</a:t>
            </a:r>
            <a:r>
              <a:rPr lang="en-US" altLang="en-US" sz="2800" dirty="0" smtClean="0">
                <a:solidFill>
                  <a:schemeClr val="tx1"/>
                </a:solidFill>
                <a:latin typeface="Arial" panose="020B0604020202020204" pitchFamily="34" charset="0"/>
              </a:rPr>
              <a:t>, with their earthy humor and vivid dialogue, were a runaway success. </a:t>
            </a:r>
            <a:br>
              <a:rPr lang="en-US" altLang="en-US" sz="2800" dirty="0" smtClean="0">
                <a:solidFill>
                  <a:schemeClr val="tx1"/>
                </a:solidFill>
                <a:latin typeface="Arial" panose="020B0604020202020204" pitchFamily="34" charset="0"/>
              </a:rPr>
            </a:br>
            <a:endParaRPr lang="en-US" altLang="en-US" sz="2800" dirty="0" smtClean="0">
              <a:solidFill>
                <a:schemeClr val="tx1"/>
              </a:solidFill>
              <a:latin typeface="Arial" panose="020B0604020202020204" pitchFamily="34" charset="0"/>
            </a:endParaRPr>
          </a:p>
        </p:txBody>
      </p:sp>
      <p:pic>
        <p:nvPicPr>
          <p:cNvPr id="23555" name="Picture 4" descr="old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725" y="381000"/>
            <a:ext cx="32162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3622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M1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114800"/>
            <a:ext cx="1709738"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457200"/>
            <a:ext cx="9144000" cy="1295400"/>
          </a:xfrm>
        </p:spPr>
        <p:txBody>
          <a:bodyPr/>
          <a:lstStyle/>
          <a:p>
            <a:r>
              <a:rPr lang="en-US" altLang="en-US" sz="3200" dirty="0" smtClean="0"/>
              <a:t>So, let’s travel back to London, to the area called Southward, and start at the Tabard Inn…</a:t>
            </a:r>
            <a:endParaRPr lang="en-US" altLang="en-US" dirty="0" smtClean="0"/>
          </a:p>
        </p:txBody>
      </p:sp>
      <p:pic>
        <p:nvPicPr>
          <p:cNvPr id="24579" name="Picture 5" descr="http://www.keystage-company.co.uk/resources/Tabard+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85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25602" name="Title 1"/>
          <p:cNvSpPr>
            <a:spLocks noGrp="1"/>
          </p:cNvSpPr>
          <p:nvPr>
            <p:ph type="title"/>
          </p:nvPr>
        </p:nvSpPr>
        <p:spPr>
          <a:xfrm>
            <a:off x="228600" y="569402"/>
            <a:ext cx="8686800" cy="1143000"/>
          </a:xfrm>
        </p:spPr>
        <p:txBody>
          <a:bodyPr>
            <a:normAutofit fontScale="90000"/>
          </a:bodyPr>
          <a:lstStyle/>
          <a:p>
            <a:r>
              <a:rPr lang="en-US" altLang="en-US" sz="4000" dirty="0" smtClean="0"/>
              <a:t>Where we meet the Innkeeper, </a:t>
            </a:r>
            <a:r>
              <a:rPr lang="en-US" altLang="en-US" sz="4000" dirty="0" smtClean="0"/>
              <a:t/>
            </a:r>
            <a:br>
              <a:rPr lang="en-US" altLang="en-US" sz="4000" dirty="0" smtClean="0"/>
            </a:br>
            <a:r>
              <a:rPr lang="en-US" altLang="en-US" sz="4000" dirty="0" smtClean="0"/>
              <a:t>our host, Harry Bailey</a:t>
            </a:r>
            <a:endParaRPr lang="en-US" altLang="en-US" sz="4000" dirty="0" smtClean="0"/>
          </a:p>
        </p:txBody>
      </p:sp>
      <p:pic>
        <p:nvPicPr>
          <p:cNvPr id="25603" name="Picture 2" descr="File:Canterbury Ta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4829175" cy="412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Down Arrow 5"/>
          <p:cNvSpPr>
            <a:spLocks noChangeArrowheads="1"/>
          </p:cNvSpPr>
          <p:nvPr/>
        </p:nvSpPr>
        <p:spPr bwMode="auto">
          <a:xfrm rot="18935210">
            <a:off x="3954931" y="1672394"/>
            <a:ext cx="484188" cy="577414"/>
          </a:xfrm>
          <a:prstGeom prst="downArrow">
            <a:avLst>
              <a:gd name="adj1" fmla="val 50000"/>
              <a:gd name="adj2" fmla="val 50044"/>
            </a:avLst>
          </a:prstGeom>
          <a:solidFill>
            <a:srgbClr val="CC0000"/>
          </a:solidFill>
          <a:ln w="9525" algn="ctr">
            <a:solidFill>
              <a:srgbClr val="0070C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52600" y="685800"/>
            <a:ext cx="5562600" cy="838200"/>
          </a:xfrm>
        </p:spPr>
        <p:txBody>
          <a:bodyPr>
            <a:normAutofit fontScale="90000"/>
          </a:bodyPr>
          <a:lstStyle/>
          <a:p>
            <a:r>
              <a:rPr lang="en-US" altLang="en-US" sz="3200" dirty="0" smtClean="0"/>
              <a:t>And then we meet the characters and hear their stories.</a:t>
            </a:r>
            <a:endParaRPr lang="en-US" altLang="en-US" dirty="0" smtClean="0"/>
          </a:p>
        </p:txBody>
      </p:sp>
      <p:pic>
        <p:nvPicPr>
          <p:cNvPr id="26627" name="Picture 3" descr="canterbury_sz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228" y="1676400"/>
            <a:ext cx="826857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27650" name="Rectangle 2"/>
          <p:cNvSpPr>
            <a:spLocks noGrp="1" noChangeArrowheads="1"/>
          </p:cNvSpPr>
          <p:nvPr>
            <p:ph type="title"/>
          </p:nvPr>
        </p:nvSpPr>
        <p:spPr>
          <a:xfrm>
            <a:off x="0" y="304800"/>
            <a:ext cx="9144000" cy="1143000"/>
          </a:xfrm>
        </p:spPr>
        <p:txBody>
          <a:bodyPr/>
          <a:lstStyle/>
          <a:p>
            <a:r>
              <a:rPr lang="en-US" altLang="en-US" dirty="0" smtClean="0"/>
              <a:t>The story begins...</a:t>
            </a:r>
          </a:p>
        </p:txBody>
      </p:sp>
      <p:pic>
        <p:nvPicPr>
          <p:cNvPr id="27651" name="Picture 4" descr="w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19201"/>
            <a:ext cx="3851785" cy="50292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3200400"/>
            <a:ext cx="7543800" cy="3352800"/>
          </a:xfrm>
        </p:spPr>
        <p:txBody>
          <a:bodyPr/>
          <a:lstStyle/>
          <a:p>
            <a:pPr algn="l"/>
            <a:r>
              <a:rPr lang="en-US" altLang="en-US" dirty="0" smtClean="0"/>
              <a:t>•If you were to do the same thing today, think about the variety of types of people you know and have encountered.</a:t>
            </a:r>
          </a:p>
        </p:txBody>
      </p:sp>
      <p:sp>
        <p:nvSpPr>
          <p:cNvPr id="2" name="TextBox 1"/>
          <p:cNvSpPr txBox="1"/>
          <p:nvPr/>
        </p:nvSpPr>
        <p:spPr>
          <a:xfrm>
            <a:off x="990600" y="2209800"/>
            <a:ext cx="7086600" cy="461665"/>
          </a:xfrm>
          <a:prstGeom prst="rect">
            <a:avLst/>
          </a:prstGeom>
          <a:solidFill>
            <a:schemeClr val="bg1">
              <a:lumMod val="95000"/>
            </a:schemeClr>
          </a:solidFill>
        </p:spPr>
        <p:txBody>
          <a:bodyPr wrap="square" rtlCol="0">
            <a:spAutoFit/>
          </a:bodyPr>
          <a:lstStyle/>
          <a:p>
            <a:endParaRPr lang="en-US" dirty="0"/>
          </a:p>
        </p:txBody>
      </p:sp>
      <p:sp>
        <p:nvSpPr>
          <p:cNvPr id="7172" name="TextBox 5"/>
          <p:cNvSpPr txBox="1">
            <a:spLocks noChangeArrowheads="1"/>
          </p:cNvSpPr>
          <p:nvPr/>
        </p:nvSpPr>
        <p:spPr bwMode="auto">
          <a:xfrm>
            <a:off x="3629526" y="645855"/>
            <a:ext cx="533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4000" dirty="0"/>
              <a:t>• In </a:t>
            </a:r>
            <a:r>
              <a:rPr lang="en-US" altLang="en-US" sz="4000" b="1" i="1" dirty="0"/>
              <a:t>The Canterbury Tales</a:t>
            </a:r>
            <a:r>
              <a:rPr lang="en-US" altLang="en-US" sz="4000" dirty="0"/>
              <a:t>, Chaucer writes about a group of people going on a pilgrimage. </a:t>
            </a:r>
          </a:p>
        </p:txBody>
      </p:sp>
      <p:pic>
        <p:nvPicPr>
          <p:cNvPr id="7171" name="Picture 6" descr="chauce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2808"/>
            <a:ext cx="2667000" cy="2592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2" name="Title 1"/>
          <p:cNvSpPr>
            <a:spLocks noGrp="1"/>
          </p:cNvSpPr>
          <p:nvPr>
            <p:ph type="title"/>
          </p:nvPr>
        </p:nvSpPr>
        <p:spPr>
          <a:xfrm>
            <a:off x="685800" y="990600"/>
            <a:ext cx="8001000" cy="761999"/>
          </a:xfrm>
        </p:spPr>
        <p:txBody>
          <a:bodyPr>
            <a:normAutofit fontScale="90000"/>
          </a:bodyPr>
          <a:lstStyle/>
          <a:p>
            <a:r>
              <a:rPr lang="en-US" dirty="0"/>
              <a:t>Literary Characteristics of </a:t>
            </a:r>
            <a:br>
              <a:rPr lang="en-US" dirty="0"/>
            </a:br>
            <a:r>
              <a:rPr lang="en-US" i="1" dirty="0"/>
              <a:t>The Canterbury Tales</a:t>
            </a:r>
            <a:endParaRPr lang="en-US" dirty="0"/>
          </a:p>
        </p:txBody>
      </p:sp>
      <p:sp>
        <p:nvSpPr>
          <p:cNvPr id="3" name="Content Placeholder 2"/>
          <p:cNvSpPr>
            <a:spLocks noGrp="1"/>
          </p:cNvSpPr>
          <p:nvPr>
            <p:ph idx="1"/>
          </p:nvPr>
        </p:nvSpPr>
        <p:spPr>
          <a:xfrm>
            <a:off x="1176865" y="2209800"/>
            <a:ext cx="6798736" cy="3725333"/>
          </a:xfrm>
        </p:spPr>
        <p:txBody>
          <a:bodyPr>
            <a:normAutofit/>
          </a:bodyPr>
          <a:lstStyle/>
          <a:p>
            <a:pPr>
              <a:lnSpc>
                <a:spcPct val="90000"/>
              </a:lnSpc>
              <a:defRPr/>
            </a:pPr>
            <a:r>
              <a:rPr lang="en-US" sz="3200" dirty="0"/>
              <a:t>FRAME STORY:</a:t>
            </a:r>
          </a:p>
          <a:p>
            <a:pPr>
              <a:lnSpc>
                <a:spcPct val="90000"/>
              </a:lnSpc>
              <a:defRPr/>
            </a:pPr>
            <a:r>
              <a:rPr lang="en-US" sz="3200" dirty="0"/>
              <a:t>A literary device in which a smaller story is told within the context of the tale</a:t>
            </a:r>
          </a:p>
          <a:p>
            <a:pPr lvl="1">
              <a:lnSpc>
                <a:spcPct val="90000"/>
              </a:lnSpc>
              <a:defRPr/>
            </a:pPr>
            <a:r>
              <a:rPr lang="en-US" sz="3200" dirty="0" smtClean="0"/>
              <a:t>Example</a:t>
            </a:r>
            <a:r>
              <a:rPr lang="en-US" sz="3200" dirty="0"/>
              <a:t>: Chaucer is telling the story of the pilgrims; within that, smaller tales are </a:t>
            </a:r>
            <a:r>
              <a:rPr lang="en-US" sz="3200" dirty="0" smtClean="0"/>
              <a:t>told by each pilgrim</a:t>
            </a:r>
          </a:p>
          <a:p>
            <a:pPr>
              <a:lnSpc>
                <a:spcPct val="90000"/>
              </a:lnSpc>
              <a:defRPr/>
            </a:pPr>
            <a:endParaRPr lang="en-US" dirty="0"/>
          </a:p>
          <a:p>
            <a:endParaRPr lang="en-US" dirty="0"/>
          </a:p>
        </p:txBody>
      </p:sp>
    </p:spTree>
    <p:extLst>
      <p:ext uri="{BB962C8B-B14F-4D97-AF65-F5344CB8AC3E}">
        <p14:creationId xmlns:p14="http://schemas.microsoft.com/office/powerpoint/2010/main" val="72089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2" name="Title 1"/>
          <p:cNvSpPr>
            <a:spLocks noGrp="1"/>
          </p:cNvSpPr>
          <p:nvPr>
            <p:ph type="title"/>
          </p:nvPr>
        </p:nvSpPr>
        <p:spPr>
          <a:xfrm>
            <a:off x="990600" y="354263"/>
            <a:ext cx="6798734" cy="1303867"/>
          </a:xfrm>
        </p:spPr>
        <p:txBody>
          <a:bodyPr/>
          <a:lstStyle/>
          <a:p>
            <a:r>
              <a:rPr lang="en-US" dirty="0"/>
              <a:t>Literary </a:t>
            </a:r>
            <a:r>
              <a:rPr lang="en-US" dirty="0" smtClean="0"/>
              <a:t>Characteristics, cont’d.</a:t>
            </a:r>
            <a:endParaRPr lang="en-US" dirty="0"/>
          </a:p>
        </p:txBody>
      </p:sp>
      <p:sp>
        <p:nvSpPr>
          <p:cNvPr id="3" name="Content Placeholder 2"/>
          <p:cNvSpPr>
            <a:spLocks noGrp="1"/>
          </p:cNvSpPr>
          <p:nvPr>
            <p:ph idx="1"/>
          </p:nvPr>
        </p:nvSpPr>
        <p:spPr>
          <a:xfrm>
            <a:off x="1176865" y="2362201"/>
            <a:ext cx="6798736" cy="3572932"/>
          </a:xfrm>
        </p:spPr>
        <p:txBody>
          <a:bodyPr>
            <a:normAutofit lnSpcReduction="10000"/>
          </a:bodyPr>
          <a:lstStyle/>
          <a:p>
            <a:pPr>
              <a:lnSpc>
                <a:spcPct val="90000"/>
              </a:lnSpc>
              <a:defRPr/>
            </a:pPr>
            <a:r>
              <a:rPr lang="en-US" sz="2800" dirty="0"/>
              <a:t>HEROIC COUPLETS:</a:t>
            </a:r>
          </a:p>
          <a:p>
            <a:pPr>
              <a:lnSpc>
                <a:spcPct val="90000"/>
              </a:lnSpc>
              <a:defRPr/>
            </a:pPr>
            <a:r>
              <a:rPr lang="en-US" sz="2800" dirty="0"/>
              <a:t>2 paired lines of poetry, written in iambic pentameter (meter). The pair (or couplet) must RHYME.</a:t>
            </a:r>
          </a:p>
          <a:p>
            <a:pPr>
              <a:lnSpc>
                <a:spcPct val="90000"/>
              </a:lnSpc>
              <a:defRPr/>
            </a:pPr>
            <a:r>
              <a:rPr lang="en-US" sz="2800" dirty="0"/>
              <a:t>Introduced by Chaucer!</a:t>
            </a:r>
          </a:p>
          <a:p>
            <a:pPr lvl="1">
              <a:lnSpc>
                <a:spcPct val="90000"/>
              </a:lnSpc>
              <a:defRPr/>
            </a:pPr>
            <a:r>
              <a:rPr lang="en-US" sz="2800" dirty="0"/>
              <a:t>Example: “You’re off to Canterbury - well, God speed!/May blessed St. Thomas answer to your need!”</a:t>
            </a:r>
          </a:p>
          <a:p>
            <a:endParaRPr lang="en-US" dirty="0"/>
          </a:p>
        </p:txBody>
      </p:sp>
    </p:spTree>
    <p:extLst>
      <p:ext uri="{BB962C8B-B14F-4D97-AF65-F5344CB8AC3E}">
        <p14:creationId xmlns:p14="http://schemas.microsoft.com/office/powerpoint/2010/main" val="360006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2" name="Title 1"/>
          <p:cNvSpPr>
            <a:spLocks noGrp="1"/>
          </p:cNvSpPr>
          <p:nvPr>
            <p:ph type="title"/>
          </p:nvPr>
        </p:nvSpPr>
        <p:spPr>
          <a:xfrm>
            <a:off x="1176866" y="609601"/>
            <a:ext cx="6798734" cy="1219200"/>
          </a:xfrm>
        </p:spPr>
        <p:txBody>
          <a:bodyPr/>
          <a:lstStyle/>
          <a:p>
            <a:r>
              <a:rPr lang="en-US" dirty="0"/>
              <a:t>Literary Characteristics, cont’d.</a:t>
            </a:r>
          </a:p>
        </p:txBody>
      </p:sp>
      <p:sp>
        <p:nvSpPr>
          <p:cNvPr id="3" name="Content Placeholder 2"/>
          <p:cNvSpPr>
            <a:spLocks noGrp="1"/>
          </p:cNvSpPr>
          <p:nvPr>
            <p:ph idx="1"/>
          </p:nvPr>
        </p:nvSpPr>
        <p:spPr>
          <a:xfrm>
            <a:off x="762000" y="2133600"/>
            <a:ext cx="7543800" cy="4114800"/>
          </a:xfrm>
        </p:spPr>
        <p:txBody>
          <a:bodyPr>
            <a:normAutofit/>
          </a:bodyPr>
          <a:lstStyle/>
          <a:p>
            <a:pPr>
              <a:lnSpc>
                <a:spcPct val="90000"/>
              </a:lnSpc>
              <a:defRPr/>
            </a:pPr>
            <a:r>
              <a:rPr lang="en-US" sz="3200" dirty="0"/>
              <a:t>VERBAL IRONY</a:t>
            </a:r>
          </a:p>
          <a:p>
            <a:pPr>
              <a:lnSpc>
                <a:spcPct val="90000"/>
              </a:lnSpc>
              <a:defRPr/>
            </a:pPr>
            <a:r>
              <a:rPr lang="en-US" sz="3200" dirty="0"/>
              <a:t>Is when there is a meaningful contrast between what is said and what is actually meant</a:t>
            </a:r>
          </a:p>
          <a:p>
            <a:pPr lvl="1">
              <a:lnSpc>
                <a:spcPct val="90000"/>
              </a:lnSpc>
              <a:defRPr/>
            </a:pPr>
            <a:r>
              <a:rPr lang="en-US" sz="2800" dirty="0" smtClean="0"/>
              <a:t>Example</a:t>
            </a:r>
            <a:r>
              <a:rPr lang="en-US" sz="2800" dirty="0"/>
              <a:t>: </a:t>
            </a:r>
            <a:r>
              <a:rPr lang="en-US" sz="2800" dirty="0" smtClean="0"/>
              <a:t>Referring to the monk as, </a:t>
            </a:r>
            <a:r>
              <a:rPr lang="en-US" sz="2800" dirty="0"/>
              <a:t>“The </a:t>
            </a:r>
            <a:r>
              <a:rPr lang="en-US" sz="2800" i="1" dirty="0"/>
              <a:t>best</a:t>
            </a:r>
            <a:r>
              <a:rPr lang="en-US" sz="2800" dirty="0"/>
              <a:t> monk,” when really the monk does </a:t>
            </a:r>
            <a:r>
              <a:rPr lang="en-US" sz="2800" dirty="0" smtClean="0"/>
              <a:t>not </a:t>
            </a:r>
            <a:r>
              <a:rPr lang="en-US" sz="2800" dirty="0"/>
              <a:t>adhere to the ideals of monastic life</a:t>
            </a:r>
          </a:p>
          <a:p>
            <a:endParaRPr lang="en-US" dirty="0"/>
          </a:p>
        </p:txBody>
      </p:sp>
    </p:spTree>
    <p:extLst>
      <p:ext uri="{BB962C8B-B14F-4D97-AF65-F5344CB8AC3E}">
        <p14:creationId xmlns:p14="http://schemas.microsoft.com/office/powerpoint/2010/main" val="85842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8194" name="Rectangle 2"/>
          <p:cNvSpPr>
            <a:spLocks noGrp="1" noChangeArrowheads="1"/>
          </p:cNvSpPr>
          <p:nvPr>
            <p:ph type="title"/>
          </p:nvPr>
        </p:nvSpPr>
        <p:spPr>
          <a:xfrm>
            <a:off x="304800" y="-228600"/>
            <a:ext cx="8610600" cy="914400"/>
          </a:xfrm>
        </p:spPr>
        <p:txBody>
          <a:bodyPr/>
          <a:lstStyle/>
          <a:p>
            <a:r>
              <a:rPr lang="en-US" altLang="en-US" dirty="0" smtClean="0"/>
              <a:t>Chaucer described his characters by:</a:t>
            </a:r>
          </a:p>
        </p:txBody>
      </p:sp>
      <p:sp>
        <p:nvSpPr>
          <p:cNvPr id="9219" name="Rectangle 3"/>
          <p:cNvSpPr>
            <a:spLocks noGrp="1" noChangeArrowheads="1"/>
          </p:cNvSpPr>
          <p:nvPr>
            <p:ph idx="1"/>
          </p:nvPr>
        </p:nvSpPr>
        <p:spPr>
          <a:xfrm>
            <a:off x="609600" y="914400"/>
            <a:ext cx="8153400" cy="5257800"/>
          </a:xfrm>
        </p:spPr>
        <p:txBody>
          <a:bodyPr>
            <a:normAutofit lnSpcReduction="10000"/>
          </a:bodyPr>
          <a:lstStyle/>
          <a:p>
            <a:r>
              <a:rPr lang="en-US" altLang="en-US" dirty="0" smtClean="0"/>
              <a:t>Their job</a:t>
            </a:r>
          </a:p>
          <a:p>
            <a:r>
              <a:rPr lang="en-US" altLang="en-US" dirty="0" smtClean="0"/>
              <a:t>The type and color of their clothing</a:t>
            </a:r>
          </a:p>
          <a:p>
            <a:r>
              <a:rPr lang="en-US" altLang="en-US" dirty="0" smtClean="0"/>
              <a:t>Their “accessories” (jewelry, pets, other </a:t>
            </a:r>
            <a:r>
              <a:rPr lang="en-US" altLang="en-US" dirty="0" smtClean="0"/>
              <a:t>objects)</a:t>
            </a:r>
          </a:p>
          <a:p>
            <a:r>
              <a:rPr lang="en-US" altLang="en-US" dirty="0" smtClean="0"/>
              <a:t>The </a:t>
            </a:r>
            <a:r>
              <a:rPr lang="en-US" altLang="en-US" dirty="0" smtClean="0"/>
              <a:t>way they act</a:t>
            </a:r>
          </a:p>
          <a:p>
            <a:r>
              <a:rPr lang="en-US" altLang="en-US" dirty="0" smtClean="0"/>
              <a:t>Their income</a:t>
            </a:r>
          </a:p>
          <a:p>
            <a:r>
              <a:rPr lang="en-US" altLang="en-US" dirty="0" smtClean="0"/>
              <a:t>Their “secrets”</a:t>
            </a:r>
          </a:p>
          <a:p>
            <a:r>
              <a:rPr lang="en-US" altLang="en-US" dirty="0" smtClean="0"/>
              <a:t>Their status in society as a whole</a:t>
            </a:r>
          </a:p>
          <a:p>
            <a:r>
              <a:rPr lang="en-US" altLang="en-US" dirty="0" smtClean="0"/>
              <a:t>The way they speak / their slang or accent</a:t>
            </a:r>
          </a:p>
          <a:p>
            <a:r>
              <a:rPr lang="en-US" altLang="en-US" dirty="0" smtClean="0"/>
              <a:t>Their mode of </a:t>
            </a:r>
            <a:r>
              <a:rPr lang="en-US" altLang="en-US" dirty="0" smtClean="0"/>
              <a:t>transportation (walk, on horse, or on mule)</a:t>
            </a:r>
            <a:endParaRPr lang="en-US" altLang="en-US" dirty="0" smtClean="0"/>
          </a:p>
          <a:p>
            <a:pPr>
              <a:buFontTx/>
              <a:buNone/>
            </a:pPr>
            <a:r>
              <a:rPr lang="en-US" altLang="en-US" sz="3800" b="1" dirty="0" smtClean="0">
                <a:solidFill>
                  <a:srgbClr val="000000"/>
                </a:solidFill>
              </a:rPr>
              <a:t>Direct OR indirect characterization???</a:t>
            </a:r>
          </a:p>
          <a:p>
            <a:pPr>
              <a:buFontTx/>
              <a:buNone/>
            </a:pPr>
            <a:endParaRPr lang="en-US" altLang="en-US" dirty="0" smtClean="0"/>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9">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219">
                                            <p:txEl>
                                              <p:pRg st="0" end="0"/>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 calcmode="lin" valueType="num">
                                      <p:cBhvr>
                                        <p:cTn id="15" dur="10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21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19">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219">
                                            <p:txEl>
                                              <p:pRg st="1" end="1"/>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 calcmode="lin" valueType="num">
                                      <p:cBhvr>
                                        <p:cTn id="23" dur="10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21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21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219">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219">
                                            <p:txEl>
                                              <p:pRg st="2" end="2"/>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219">
                                            <p:txEl>
                                              <p:pRg st="3" end="3"/>
                                            </p:txEl>
                                          </p:spTgt>
                                        </p:tgtEl>
                                        <p:attrNameLst>
                                          <p:attrName>style.visibility</p:attrName>
                                        </p:attrNameLst>
                                      </p:cBhvr>
                                      <p:to>
                                        <p:strVal val="visible"/>
                                      </p:to>
                                    </p:set>
                                    <p:anim calcmode="lin" valueType="num">
                                      <p:cBhvr>
                                        <p:cTn id="31" dur="10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921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921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219">
                                            <p:txEl>
                                              <p:pRg st="3" end="3"/>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219">
                                            <p:txEl>
                                              <p:pRg st="3" end="3"/>
                                            </p:txEl>
                                          </p:spTgt>
                                        </p:tgtEl>
                                        <p:attrNameLst>
                                          <p:attrName>ppt_c</p:attrName>
                                        </p:attrNameLst>
                                      </p:cBhvr>
                                      <p:to>
                                        <a:schemeClr val="bg2"/>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9219">
                                            <p:txEl>
                                              <p:pRg st="4" end="4"/>
                                            </p:txEl>
                                          </p:spTgt>
                                        </p:tgtEl>
                                        <p:attrNameLst>
                                          <p:attrName>style.visibility</p:attrName>
                                        </p:attrNameLst>
                                      </p:cBhvr>
                                      <p:to>
                                        <p:strVal val="visible"/>
                                      </p:to>
                                    </p:set>
                                    <p:anim calcmode="lin" valueType="num">
                                      <p:cBhvr>
                                        <p:cTn id="39" dur="10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921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921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219">
                                            <p:txEl>
                                              <p:pRg st="4" end="4"/>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219">
                                            <p:txEl>
                                              <p:pRg st="4" end="4"/>
                                            </p:txEl>
                                          </p:spTgt>
                                        </p:tgtEl>
                                        <p:attrNameLst>
                                          <p:attrName>ppt_c</p:attrName>
                                        </p:attrNameLst>
                                      </p:cBhvr>
                                      <p:to>
                                        <a:schemeClr val="bg2"/>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9219">
                                            <p:txEl>
                                              <p:pRg st="5" end="5"/>
                                            </p:txEl>
                                          </p:spTgt>
                                        </p:tgtEl>
                                        <p:attrNameLst>
                                          <p:attrName>style.visibility</p:attrName>
                                        </p:attrNameLst>
                                      </p:cBhvr>
                                      <p:to>
                                        <p:strVal val="visible"/>
                                      </p:to>
                                    </p:set>
                                    <p:anim calcmode="lin" valueType="num">
                                      <p:cBhvr>
                                        <p:cTn id="47" dur="1000" fill="hold"/>
                                        <p:tgtEl>
                                          <p:spTgt spid="9219">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9219">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921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9219">
                                            <p:txEl>
                                              <p:pRg st="5" end="5"/>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219">
                                            <p:txEl>
                                              <p:pRg st="5" end="5"/>
                                            </p:txEl>
                                          </p:spTgt>
                                        </p:tgtEl>
                                        <p:attrNameLst>
                                          <p:attrName>ppt_c</p:attrName>
                                        </p:attrNameLst>
                                      </p:cBhvr>
                                      <p:to>
                                        <a:schemeClr val="bg2"/>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9219">
                                            <p:txEl>
                                              <p:pRg st="6" end="6"/>
                                            </p:txEl>
                                          </p:spTgt>
                                        </p:tgtEl>
                                        <p:attrNameLst>
                                          <p:attrName>style.visibility</p:attrName>
                                        </p:attrNameLst>
                                      </p:cBhvr>
                                      <p:to>
                                        <p:strVal val="visible"/>
                                      </p:to>
                                    </p:set>
                                    <p:anim calcmode="lin" valueType="num">
                                      <p:cBhvr>
                                        <p:cTn id="55" dur="1000" fill="hold"/>
                                        <p:tgtEl>
                                          <p:spTgt spid="9219">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9219">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921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9219">
                                            <p:txEl>
                                              <p:pRg st="6" end="6"/>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219">
                                            <p:txEl>
                                              <p:pRg st="6" end="6"/>
                                            </p:txEl>
                                          </p:spTgt>
                                        </p:tgtEl>
                                        <p:attrNameLst>
                                          <p:attrName>ppt_c</p:attrName>
                                        </p:attrNameLst>
                                      </p:cBhvr>
                                      <p:to>
                                        <a:schemeClr val="bg2"/>
                                      </p:to>
                                    </p:animClr>
                                  </p:sub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9219">
                                            <p:txEl>
                                              <p:pRg st="7" end="7"/>
                                            </p:txEl>
                                          </p:spTgt>
                                        </p:tgtEl>
                                        <p:attrNameLst>
                                          <p:attrName>style.visibility</p:attrName>
                                        </p:attrNameLst>
                                      </p:cBhvr>
                                      <p:to>
                                        <p:strVal val="visible"/>
                                      </p:to>
                                    </p:set>
                                    <p:anim calcmode="lin" valueType="num">
                                      <p:cBhvr>
                                        <p:cTn id="63" dur="1000" fill="hold"/>
                                        <p:tgtEl>
                                          <p:spTgt spid="9219">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9219">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921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9219">
                                            <p:txEl>
                                              <p:pRg st="7" end="7"/>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219">
                                            <p:txEl>
                                              <p:pRg st="7" end="7"/>
                                            </p:txEl>
                                          </p:spTgt>
                                        </p:tgtEl>
                                        <p:attrNameLst>
                                          <p:attrName>ppt_c</p:attrName>
                                        </p:attrNameLst>
                                      </p:cBhvr>
                                      <p:to>
                                        <a:schemeClr val="bg2"/>
                                      </p:to>
                                    </p:animClr>
                                  </p:sub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9219">
                                            <p:txEl>
                                              <p:pRg st="8" end="8"/>
                                            </p:txEl>
                                          </p:spTgt>
                                        </p:tgtEl>
                                        <p:attrNameLst>
                                          <p:attrName>style.visibility</p:attrName>
                                        </p:attrNameLst>
                                      </p:cBhvr>
                                      <p:to>
                                        <p:strVal val="visible"/>
                                      </p:to>
                                    </p:set>
                                    <p:anim calcmode="lin" valueType="num">
                                      <p:cBhvr>
                                        <p:cTn id="71" dur="1000" fill="hold"/>
                                        <p:tgtEl>
                                          <p:spTgt spid="9219">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9219">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921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9219">
                                            <p:txEl>
                                              <p:pRg st="8" end="8"/>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219">
                                            <p:txEl>
                                              <p:pRg st="8" end="8"/>
                                            </p:txEl>
                                          </p:spTgt>
                                        </p:tgtEl>
                                        <p:attrNameLst>
                                          <p:attrName>ppt_c</p:attrName>
                                        </p:attrNameLst>
                                      </p:cBhvr>
                                      <p:to>
                                        <a:schemeClr val="bg2"/>
                                      </p:to>
                                    </p:animClr>
                                  </p:sub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9219">
                                            <p:txEl>
                                              <p:pRg st="9" end="9"/>
                                            </p:txEl>
                                          </p:spTgt>
                                        </p:tgtEl>
                                        <p:attrNameLst>
                                          <p:attrName>style.visibility</p:attrName>
                                        </p:attrNameLst>
                                      </p:cBhvr>
                                      <p:to>
                                        <p:strVal val="visible"/>
                                      </p:to>
                                    </p:set>
                                    <p:anim calcmode="lin" valueType="num">
                                      <p:cBhvr>
                                        <p:cTn id="79" dur="1000" fill="hold"/>
                                        <p:tgtEl>
                                          <p:spTgt spid="9219">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9219">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921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9219">
                                            <p:txEl>
                                              <p:pRg st="9" end="9"/>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9219">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1219200" y="2209800"/>
            <a:ext cx="6705600" cy="461665"/>
          </a:xfrm>
          <a:prstGeom prst="rect">
            <a:avLst/>
          </a:prstGeom>
          <a:solidFill>
            <a:schemeClr val="bg1">
              <a:lumMod val="95000"/>
            </a:schemeClr>
          </a:solidFill>
        </p:spPr>
        <p:txBody>
          <a:bodyPr wrap="square" rtlCol="0">
            <a:spAutoFit/>
          </a:bodyPr>
          <a:lstStyle/>
          <a:p>
            <a:endParaRPr lang="en-US" dirty="0"/>
          </a:p>
        </p:txBody>
      </p:sp>
      <p:sp>
        <p:nvSpPr>
          <p:cNvPr id="9218" name="Rectangle 2"/>
          <p:cNvSpPr>
            <a:spLocks noGrp="1" noChangeArrowheads="1"/>
          </p:cNvSpPr>
          <p:nvPr>
            <p:ph type="title"/>
          </p:nvPr>
        </p:nvSpPr>
        <p:spPr>
          <a:xfrm>
            <a:off x="0" y="304800"/>
            <a:ext cx="4038600" cy="1143000"/>
          </a:xfrm>
        </p:spPr>
        <p:txBody>
          <a:bodyPr/>
          <a:lstStyle/>
          <a:p>
            <a:r>
              <a:rPr lang="en-US" altLang="en-US" smtClean="0"/>
              <a:t>Chaucer’s Plan</a:t>
            </a:r>
          </a:p>
        </p:txBody>
      </p:sp>
      <p:sp>
        <p:nvSpPr>
          <p:cNvPr id="7171" name="Rectangle 3"/>
          <p:cNvSpPr>
            <a:spLocks noGrp="1" noChangeArrowheads="1"/>
          </p:cNvSpPr>
          <p:nvPr>
            <p:ph idx="1"/>
          </p:nvPr>
        </p:nvSpPr>
        <p:spPr>
          <a:xfrm>
            <a:off x="4267200" y="876300"/>
            <a:ext cx="4267200" cy="4876800"/>
          </a:xfrm>
        </p:spPr>
        <p:txBody>
          <a:bodyPr>
            <a:normAutofit/>
          </a:bodyPr>
          <a:lstStyle/>
          <a:p>
            <a:r>
              <a:rPr lang="en-US" altLang="en-US" dirty="0" smtClean="0"/>
              <a:t>A prologue (introduction) followed by a series of stories and linking dialogues and commentaries</a:t>
            </a:r>
          </a:p>
          <a:p>
            <a:r>
              <a:rPr lang="en-US" altLang="en-US" dirty="0" smtClean="0"/>
              <a:t>Each character would tell 2 stories going and 2 stories coming home</a:t>
            </a:r>
          </a:p>
          <a:p>
            <a:pPr lvl="1"/>
            <a:r>
              <a:rPr lang="en-US" altLang="en-US" dirty="0" smtClean="0"/>
              <a:t>uh…  coming home from WHERE?</a:t>
            </a:r>
          </a:p>
          <a:p>
            <a:r>
              <a:rPr lang="en-US" altLang="en-US" dirty="0" smtClean="0"/>
              <a:t>Canterbury, </a:t>
            </a:r>
            <a:r>
              <a:rPr lang="en-US" altLang="en-US" dirty="0" smtClean="0"/>
              <a:t>of course.  After all, his work IS called :     </a:t>
            </a:r>
            <a:r>
              <a:rPr lang="en-US" altLang="en-US" dirty="0" smtClean="0"/>
              <a:t>    </a:t>
            </a:r>
            <a:r>
              <a:rPr lang="en-US" altLang="en-US" b="1" i="1" dirty="0" smtClean="0"/>
              <a:t>The </a:t>
            </a:r>
            <a:r>
              <a:rPr lang="en-US" altLang="en-US" b="1" i="1" dirty="0" smtClean="0"/>
              <a:t>Canterbury Tales</a:t>
            </a:r>
            <a:endParaRPr lang="en-US" altLang="en-US" dirty="0" smtClean="0"/>
          </a:p>
        </p:txBody>
      </p:sp>
      <p:pic>
        <p:nvPicPr>
          <p:cNvPr id="9220" name="Picture 5" descr="chauc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20" y="1409700"/>
            <a:ext cx="3353875" cy="4343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bg2"/>
                                      </p:to>
                                    </p:animClr>
                                  </p:subTnLst>
                                </p:cTn>
                              </p:par>
                              <p:par>
                                <p:cTn id="15" presetID="2" presetClass="entr" presetSubtype="4" fill="hold" grpId="0"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calcmode="lin" valueType="num">
                                      <p:cBhvr additive="base">
                                        <p:cTn id="1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 calcmode="lin" valueType="num">
                                      <p:cBhvr additive="base">
                                        <p:cTn id="2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171">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southeast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1284"/>
            <a:ext cx="91440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6"/>
          <p:cNvSpPr txBox="1">
            <a:spLocks noChangeArrowheads="1"/>
          </p:cNvSpPr>
          <p:nvPr/>
        </p:nvSpPr>
        <p:spPr bwMode="auto">
          <a:xfrm>
            <a:off x="1981200" y="1066800"/>
            <a:ext cx="120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London</a:t>
            </a:r>
            <a:endParaRPr lang="en-US" altLang="en-US" sz="2400"/>
          </a:p>
        </p:txBody>
      </p:sp>
      <p:sp>
        <p:nvSpPr>
          <p:cNvPr id="10244" name="Oval 7"/>
          <p:cNvSpPr>
            <a:spLocks noChangeArrowheads="1"/>
          </p:cNvSpPr>
          <p:nvPr/>
        </p:nvSpPr>
        <p:spPr bwMode="auto">
          <a:xfrm>
            <a:off x="3200400" y="1219200"/>
            <a:ext cx="152400" cy="2286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cxnSp>
        <p:nvCxnSpPr>
          <p:cNvPr id="10245" name="Straight Arrow Connector 8"/>
          <p:cNvCxnSpPr>
            <a:cxnSpLocks noChangeShapeType="1"/>
          </p:cNvCxnSpPr>
          <p:nvPr/>
        </p:nvCxnSpPr>
        <p:spPr bwMode="auto">
          <a:xfrm>
            <a:off x="3352800" y="1371600"/>
            <a:ext cx="2895600" cy="1066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46" name="TextBox 11"/>
          <p:cNvSpPr txBox="1">
            <a:spLocks noChangeArrowheads="1"/>
          </p:cNvSpPr>
          <p:nvPr/>
        </p:nvSpPr>
        <p:spPr bwMode="auto">
          <a:xfrm>
            <a:off x="5715000" y="602833"/>
            <a:ext cx="2895600" cy="523875"/>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a:latin typeface="Segoe Media Center" pitchFamily="34" charset="0"/>
              </a:rPr>
              <a:t>Shrine of Saint Thomas à Beckett</a:t>
            </a:r>
          </a:p>
          <a:p>
            <a:pPr algn="ctr">
              <a:spcBef>
                <a:spcPct val="0"/>
              </a:spcBef>
              <a:buFontTx/>
              <a:buNone/>
            </a:pPr>
            <a:r>
              <a:rPr lang="en-US" altLang="en-US" sz="1400">
                <a:latin typeface="Segoe Media Center" pitchFamily="34" charset="0"/>
              </a:rPr>
              <a:t>Canterbury Cathedral</a:t>
            </a:r>
            <a:endParaRPr lang="en-US" altLang="en-US" sz="1800">
              <a:latin typeface="Segoe Media Center" pitchFamily="34" charset="0"/>
            </a:endParaRPr>
          </a:p>
        </p:txBody>
      </p:sp>
      <p:pic>
        <p:nvPicPr>
          <p:cNvPr id="10247" name="Picture 2" descr="martyrd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676400"/>
            <a:ext cx="914400" cy="13858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8" name="Picture 13" descr="http://www.gutenberg.org/files/10609/10609-h/el0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7911">
            <a:off x="185737" y="1599455"/>
            <a:ext cx="190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16"/>
          <p:cNvSpPr txBox="1">
            <a:spLocks noChangeArrowheads="1"/>
          </p:cNvSpPr>
          <p:nvPr/>
        </p:nvSpPr>
        <p:spPr bwMode="auto">
          <a:xfrm>
            <a:off x="635073" y="695701"/>
            <a:ext cx="1514475" cy="338138"/>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latin typeface="Segoe Media Center" pitchFamily="34" charset="0"/>
              </a:rPr>
              <a:t>The Tabard Inn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782</TotalTime>
  <Words>829</Words>
  <Application>Microsoft Office PowerPoint</Application>
  <PresentationFormat>On-screen Show (4:3)</PresentationFormat>
  <Paragraphs>81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Times New Roman</vt:lpstr>
      <vt:lpstr>Arial</vt:lpstr>
      <vt:lpstr>Calibri</vt:lpstr>
      <vt:lpstr>Segoe Media Center</vt:lpstr>
      <vt:lpstr>Organic</vt:lpstr>
      <vt:lpstr>Geoffrey Chaucer &amp; The Canterbury Tales</vt:lpstr>
      <vt:lpstr>Early Life</vt:lpstr>
      <vt:lpstr>•If you were to do the same thing today, think about the variety of types of people you know and have encountered.</vt:lpstr>
      <vt:lpstr>Literary Characteristics of  The Canterbury Tales</vt:lpstr>
      <vt:lpstr>Literary Characteristics, cont’d.</vt:lpstr>
      <vt:lpstr>Literary Characteristics, cont’d.</vt:lpstr>
      <vt:lpstr>Chaucer described his characters by:</vt:lpstr>
      <vt:lpstr>Chaucer’s Plan</vt:lpstr>
      <vt:lpstr>PowerPoint Presentation</vt:lpstr>
      <vt:lpstr>But why go to Canterbury?</vt:lpstr>
      <vt:lpstr>One Answer:  Religion</vt:lpstr>
      <vt:lpstr>Why was religion important?</vt:lpstr>
      <vt:lpstr>Also, Canterbury was a pilgrimage site</vt:lpstr>
      <vt:lpstr>The Shrine of St. Thomas à Becket</vt:lpstr>
      <vt:lpstr>Becket was a trusted adviser and friend of King  Henry II.  Henry named Becket to be  the Archbishop of Canterbury.</vt:lpstr>
      <vt:lpstr>Becket’s outspoken style angered the King.  One day, Henry complained, “Will no one rid me of this meddlesome priest?”  Three knights rode to Canterbury where they found Becket at the altar of Canterbury Cathedral.</vt:lpstr>
      <vt:lpstr>Becket was murdered at the altar.</vt:lpstr>
      <vt:lpstr>The death of Becket angered the peasants who felt his Saxon heritage made him one of them.</vt:lpstr>
      <vt:lpstr>Canterbury Cathedral, thus, became a site for pilgrims to offer prayers to St. Thomas.</vt:lpstr>
      <vt:lpstr>Today, a modern cross made from swords marks  the site of the martyrdom.</vt:lpstr>
      <vt:lpstr>The fact that Chaucer wrote in Middle English (rather than French or Latin like many of his fellow writers), meant that ordinary folk could enjoy The Canterbury Tales and its vivid characters. </vt:lpstr>
      <vt:lpstr>The late fourteenth century world was still very much one of the spoken word. Books were copied by hand and were a rare luxury until the advent of the printing press 70 years later. The educated elite could read, but they preferred to hear texts read out loud for entertainment. The Canterbury Tales, with their earthy humor and vivid dialogue, were a runaway success.  </vt:lpstr>
      <vt:lpstr>So, let’s travel back to London, to the area called Southward, and start at the Tabard Inn…</vt:lpstr>
      <vt:lpstr>Where we meet the Innkeeper,  our host, Harry Bailey</vt:lpstr>
      <vt:lpstr>And then we meet the characters and hear their stories.</vt:lpstr>
      <vt:lpstr>The story begins...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Geoffrey Chaucer and The Canterbury Tales</dc:title>
  <dc:creator>Kevin Trobaugh</dc:creator>
  <cp:lastModifiedBy>Deborah Erskine</cp:lastModifiedBy>
  <cp:revision>60</cp:revision>
  <dcterms:created xsi:type="dcterms:W3CDTF">2002-06-03T21:47:36Z</dcterms:created>
  <dcterms:modified xsi:type="dcterms:W3CDTF">2018-02-26T19:25:38Z</dcterms:modified>
</cp:coreProperties>
</file>